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359" r:id="rId4"/>
    <p:sldId id="360" r:id="rId5"/>
    <p:sldId id="361" r:id="rId6"/>
    <p:sldId id="362" r:id="rId7"/>
    <p:sldId id="364" r:id="rId8"/>
    <p:sldId id="365" r:id="rId9"/>
    <p:sldId id="366" r:id="rId10"/>
    <p:sldId id="368" r:id="rId11"/>
    <p:sldId id="358" r:id="rId1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A4"/>
    <a:srgbClr val="005197"/>
    <a:srgbClr val="0060A8"/>
    <a:srgbClr val="FF0066"/>
    <a:srgbClr val="528DC2"/>
    <a:srgbClr val="92D050"/>
    <a:srgbClr val="CC0066"/>
    <a:srgbClr val="DBE8F2"/>
    <a:srgbClr val="000000"/>
    <a:srgbClr val="0D06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38" autoAdjust="0"/>
    <p:restoredTop sz="99667" autoAdjust="0"/>
  </p:normalViewPr>
  <p:slideViewPr>
    <p:cSldViewPr>
      <p:cViewPr>
        <p:scale>
          <a:sx n="70" d="100"/>
          <a:sy n="70" d="100"/>
        </p:scale>
        <p:origin x="-1049" y="-305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CEC3D-96F7-401F-9673-3EE7F75C9C5B}" type="datetimeFigureOut">
              <a:rPr lang="en-US"/>
              <a:pPr/>
              <a:t>05-Jun-15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ED8CD-4E4C-49AC-BDC6-2963BA49E54F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41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2BCF4-D26D-4DAF-9F57-FE1E61FE7935}" type="datetimeFigureOut">
              <a:rPr lang="en-US"/>
              <a:pPr/>
              <a:t>05-Jun-15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B91549-43BF-425A-AF25-75262019208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9286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015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B91549-43BF-425A-AF25-75262019208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17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139" y="685802"/>
            <a:ext cx="3220289" cy="472439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139" y="5410200"/>
            <a:ext cx="3220289" cy="762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05-Jun-15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4839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05-Jun-15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629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59075" y="685800"/>
            <a:ext cx="1052787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139" y="685800"/>
            <a:ext cx="7699836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05-Jun-15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50052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05-Jun-15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C:\Documents and Settings\ngabt\My Documents\My Pictures\Google Talk Received Images\thanh-nhand-ien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flipV="1">
            <a:off x="-1" y="6553200"/>
            <a:ext cx="9906001" cy="333823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 userDrawn="1"/>
        </p:nvSpPr>
        <p:spPr>
          <a:xfrm>
            <a:off x="-1" y="6553200"/>
            <a:ext cx="2461843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www.mbs.com.vn</a:t>
            </a:r>
            <a:endParaRPr lang="en-US" sz="1200" b="1" i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6748929" y="6553200"/>
            <a:ext cx="3157070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Giải pháp kinh doanh chuyên biệt</a:t>
            </a:r>
          </a:p>
        </p:txBody>
      </p:sp>
    </p:spTree>
    <p:extLst>
      <p:ext uri="{BB962C8B-B14F-4D97-AF65-F5344CB8AC3E}">
        <p14:creationId xmlns:p14="http://schemas.microsoft.com/office/powerpoint/2010/main" val="313786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40" y="2590800"/>
            <a:ext cx="6688291" cy="2819400"/>
          </a:xfrm>
        </p:spPr>
        <p:txBody>
          <a:bodyPr anchor="b">
            <a:normAutofit/>
          </a:bodyPr>
          <a:lstStyle>
            <a:lvl1pPr algn="l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2849" y="5410200"/>
            <a:ext cx="6689582" cy="762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05-Jun-15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511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1497" y="685800"/>
            <a:ext cx="4087289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4573" y="685800"/>
            <a:ext cx="4087289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05-Jun-15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9701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376" y="685800"/>
            <a:ext cx="4087289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1376" y="1676400"/>
            <a:ext cx="4087289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4572" y="685800"/>
            <a:ext cx="4087289" cy="9906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282" y="1676400"/>
            <a:ext cx="4087289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05-Jun-15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1309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05-Jun-15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442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05-Jun-15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0311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40" y="685800"/>
            <a:ext cx="3220289" cy="472440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142" y="685800"/>
            <a:ext cx="5448558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139" y="5410200"/>
            <a:ext cx="3220289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05-Jun-15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3472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140" y="685800"/>
            <a:ext cx="3220289" cy="4724400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62142" y="685800"/>
            <a:ext cx="5449719" cy="5486400"/>
          </a:xfrm>
          <a:ln w="63500">
            <a:solidFill>
              <a:schemeClr val="bg1"/>
            </a:solidFill>
            <a:miter lim="800000"/>
          </a:ln>
        </p:spPr>
        <p:txBody>
          <a:bodyPr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139" y="5410200"/>
            <a:ext cx="3220289" cy="762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93FC7-9D1A-468B-98DB-D1E8D74418D9}" type="datetimeFigureOut">
              <a:rPr lang="en-US"/>
              <a:pPr/>
              <a:t>05-Jun-15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204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5105400"/>
            <a:ext cx="8916562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497" y="685801"/>
            <a:ext cx="8360365" cy="4190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C8C8C"/>
                </a:solidFill>
              </a:defRPr>
            </a:lvl1pPr>
          </a:lstStyle>
          <a:p>
            <a:fld id="{81C93FC7-9D1A-468B-98DB-D1E8D74418D9}" type="datetimeFigureOut">
              <a:rPr lang="en-US"/>
              <a:pPr/>
              <a:t>05-Jun-15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C8C8C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1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C8C8C"/>
                </a:solidFill>
              </a:defRPr>
            </a:lvl1pPr>
          </a:lstStyle>
          <a:p>
            <a:fld id="{A3F31473-23EB-4724-8B59-FE6D21D89FA4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492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5950" indent="-28575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Corbe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80744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64792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840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32888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16936" indent="-283464" algn="l" defTabSz="914400" rtl="0" eaLnBrk="1" latinLnBrk="0" hangingPunct="1">
        <a:lnSpc>
          <a:spcPct val="90000"/>
        </a:lnSpc>
        <a:spcBef>
          <a:spcPts val="600"/>
        </a:spcBef>
        <a:buFont typeface="Corbel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300984" indent="-228600" algn="l" defTabSz="914400" rtl="0" eaLnBrk="1" latinLnBrk="0" hangingPunct="1">
        <a:lnSpc>
          <a:spcPct val="90000"/>
        </a:lnSpc>
        <a:spcBef>
          <a:spcPts val="6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499" y="2362200"/>
            <a:ext cx="9525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Báo</a:t>
            </a:r>
            <a:r>
              <a:rPr lang="en-US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Thị </a:t>
            </a:r>
            <a:r>
              <a:rPr lang="en-US" sz="3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Theo </a:t>
            </a:r>
            <a:r>
              <a:rPr lang="en-US" sz="3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Thuyết</a:t>
            </a:r>
            <a:r>
              <a:rPr lang="en-US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Sóng</a:t>
            </a:r>
            <a:r>
              <a:rPr lang="en-US" sz="3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Elliot</a:t>
            </a:r>
            <a:endParaRPr lang="en-US" sz="3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C:\Documents and Settings\ngabt\My Documents\My Pictures\Google Talk Received Images\thanh-nhand-i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V="1">
            <a:off x="-1" y="6495831"/>
            <a:ext cx="9906001" cy="39119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-1" y="6477000"/>
            <a:ext cx="2461843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www.mbs.com.vn</a:t>
            </a:r>
            <a:endParaRPr lang="en-US" sz="1200" b="1" i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48929" y="6477000"/>
            <a:ext cx="315707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Giải pháp kinh doanh chuyên biệt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19400" y="3549134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Dương</a:t>
            </a:r>
            <a:r>
              <a:rPr lang="en-US" b="1" dirty="0" smtClean="0"/>
              <a:t> </a:t>
            </a:r>
            <a:r>
              <a:rPr lang="en-US" b="1" dirty="0" err="1" smtClean="0"/>
              <a:t>Văn</a:t>
            </a:r>
            <a:r>
              <a:rPr lang="en-US" b="1" dirty="0" smtClean="0"/>
              <a:t> Chung – </a:t>
            </a:r>
            <a:r>
              <a:rPr lang="en-US" b="1" dirty="0" err="1" smtClean="0"/>
              <a:t>Giám</a:t>
            </a:r>
            <a:r>
              <a:rPr lang="en-US" b="1" dirty="0" smtClean="0"/>
              <a:t> </a:t>
            </a:r>
            <a:r>
              <a:rPr lang="en-US" b="1" dirty="0" err="1" smtClean="0"/>
              <a:t>đốc</a:t>
            </a:r>
            <a:r>
              <a:rPr lang="en-US" b="1" dirty="0" smtClean="0"/>
              <a:t> </a:t>
            </a:r>
            <a:r>
              <a:rPr lang="en-US" b="1" dirty="0" err="1" smtClean="0"/>
              <a:t>khối</a:t>
            </a:r>
            <a:r>
              <a:rPr lang="en-US" b="1" dirty="0" smtClean="0"/>
              <a:t> DVCK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190499" y="1146412"/>
            <a:ext cx="9525000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005EA4"/>
                </a:solidFill>
                <a:latin typeface="Arial" pitchFamily="34" charset="0"/>
                <a:cs typeface="Arial" pitchFamily="34" charset="0"/>
              </a:rPr>
              <a:t>Góc</a:t>
            </a:r>
            <a:r>
              <a:rPr lang="en-US" sz="3400" b="1" dirty="0" smtClean="0">
                <a:solidFill>
                  <a:srgbClr val="005EA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5EA4"/>
                </a:solidFill>
                <a:latin typeface="Arial" pitchFamily="34" charset="0"/>
                <a:cs typeface="Arial" pitchFamily="34" charset="0"/>
              </a:rPr>
              <a:t>Nhìn</a:t>
            </a:r>
            <a:r>
              <a:rPr lang="en-US" sz="3400" b="1" dirty="0" smtClean="0">
                <a:solidFill>
                  <a:srgbClr val="005EA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5EA4"/>
                </a:solidFill>
                <a:latin typeface="Arial" pitchFamily="34" charset="0"/>
                <a:cs typeface="Arial" pitchFamily="34" charset="0"/>
              </a:rPr>
              <a:t>Môi</a:t>
            </a:r>
            <a:r>
              <a:rPr lang="en-US" sz="3400" b="1" dirty="0" smtClean="0">
                <a:solidFill>
                  <a:srgbClr val="005EA4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400" b="1" dirty="0" err="1" smtClean="0">
                <a:solidFill>
                  <a:srgbClr val="005EA4"/>
                </a:solidFill>
                <a:latin typeface="Arial" pitchFamily="34" charset="0"/>
                <a:cs typeface="Arial" pitchFamily="34" charset="0"/>
              </a:rPr>
              <a:t>Giới</a:t>
            </a:r>
            <a:r>
              <a:rPr lang="en-US" sz="3400" b="1" dirty="0" smtClean="0">
                <a:solidFill>
                  <a:srgbClr val="005EA4"/>
                </a:solidFill>
                <a:latin typeface="Arial" pitchFamily="34" charset="0"/>
                <a:cs typeface="Arial" pitchFamily="34" charset="0"/>
              </a:rPr>
              <a:t> MBS</a:t>
            </a:r>
            <a:endParaRPr lang="en-US" sz="3400" b="1" dirty="0">
              <a:solidFill>
                <a:srgbClr val="005EA4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http://www.elearn4business.co.uk/wp-content/uploads/2011/04/Q&amp;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95400"/>
            <a:ext cx="4706576" cy="4648200"/>
          </a:xfrm>
          <a:prstGeom prst="rect">
            <a:avLst/>
          </a:prstGeom>
          <a:solidFill>
            <a:srgbClr val="005197"/>
          </a:solidFill>
          <a:extLst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09264"/>
            <a:ext cx="9906000" cy="457200"/>
          </a:xfrm>
          <a:prstGeom prst="rect">
            <a:avLst/>
          </a:prstGeom>
          <a:gradFill flip="none" rotWithShape="1">
            <a:gsLst>
              <a:gs pos="40000">
                <a:srgbClr val="005197"/>
              </a:gs>
              <a:gs pos="63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597025"/>
            <a:r>
              <a:rPr lang="en-US" sz="2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THẢO LUẬN</a:t>
            </a:r>
            <a:endParaRPr lang="en-US" sz="2400" b="1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 descr="C:\Documents and Settings\ngabt\Desktop\Vinh\MBS tra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89" y="199901"/>
            <a:ext cx="984912" cy="3954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944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906000" cy="5410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457200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MBS’s Talk No7 – 1/2015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43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9905999" cy="5867400"/>
          </a:xfrm>
        </p:spPr>
      </p:pic>
      <p:sp>
        <p:nvSpPr>
          <p:cNvPr id="6" name="TextBox 5"/>
          <p:cNvSpPr txBox="1"/>
          <p:nvPr/>
        </p:nvSpPr>
        <p:spPr>
          <a:xfrm>
            <a:off x="304800" y="180201"/>
            <a:ext cx="6248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MBS’s Talk No8 – 6/2015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29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800"/>
            <a:ext cx="9906000" cy="5486400"/>
          </a:xfrm>
        </p:spPr>
      </p:pic>
      <p:sp>
        <p:nvSpPr>
          <p:cNvPr id="6" name="TextBox 5"/>
          <p:cNvSpPr txBox="1"/>
          <p:nvPr/>
        </p:nvSpPr>
        <p:spPr>
          <a:xfrm>
            <a:off x="304800" y="180201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MBS’s Talk No9 – 11/2015 (</a:t>
            </a:r>
            <a:r>
              <a:rPr lang="en-US" sz="3000" b="1" dirty="0" err="1" smtClean="0">
                <a:solidFill>
                  <a:srgbClr val="FF0000"/>
                </a:solidFill>
              </a:rPr>
              <a:t>Kịch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bản</a:t>
            </a:r>
            <a:r>
              <a:rPr lang="en-US" sz="3000" b="1" dirty="0" smtClean="0">
                <a:solidFill>
                  <a:srgbClr val="FF0000"/>
                </a:solidFill>
              </a:rPr>
              <a:t> 1 – 60%)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91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9200"/>
            <a:ext cx="9906000" cy="5334000"/>
          </a:xfrm>
        </p:spPr>
      </p:pic>
      <p:sp>
        <p:nvSpPr>
          <p:cNvPr id="5" name="TextBox 4"/>
          <p:cNvSpPr txBox="1"/>
          <p:nvPr/>
        </p:nvSpPr>
        <p:spPr>
          <a:xfrm>
            <a:off x="304800" y="180201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MBS’s Talk No9 – 11/2015 (</a:t>
            </a:r>
            <a:r>
              <a:rPr lang="en-US" sz="3000" b="1" dirty="0" err="1" smtClean="0">
                <a:solidFill>
                  <a:srgbClr val="FF0000"/>
                </a:solidFill>
              </a:rPr>
              <a:t>Kịch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bản</a:t>
            </a:r>
            <a:r>
              <a:rPr lang="en-US" sz="3000" b="1" dirty="0" smtClean="0">
                <a:solidFill>
                  <a:srgbClr val="FF0000"/>
                </a:solidFill>
              </a:rPr>
              <a:t> 2 – 40%)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92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990600"/>
            <a:ext cx="9753599" cy="5486400"/>
          </a:xfrm>
        </p:spPr>
      </p:pic>
      <p:sp>
        <p:nvSpPr>
          <p:cNvPr id="6" name="TextBox 5"/>
          <p:cNvSpPr txBox="1"/>
          <p:nvPr/>
        </p:nvSpPr>
        <p:spPr>
          <a:xfrm>
            <a:off x="304800" y="180201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</a:rPr>
              <a:t>Bluechip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Xác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Nhận</a:t>
            </a:r>
            <a:r>
              <a:rPr lang="en-US" sz="3000" b="1" dirty="0" smtClean="0">
                <a:solidFill>
                  <a:srgbClr val="FF0000"/>
                </a:solidFill>
              </a:rPr>
              <a:t> – HSG 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6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95400"/>
            <a:ext cx="9753600" cy="5181600"/>
          </a:xfrm>
        </p:spPr>
      </p:pic>
      <p:sp>
        <p:nvSpPr>
          <p:cNvPr id="5" name="TextBox 4"/>
          <p:cNvSpPr txBox="1"/>
          <p:nvPr/>
        </p:nvSpPr>
        <p:spPr>
          <a:xfrm>
            <a:off x="304800" y="180201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</a:rPr>
              <a:t>Bluechip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Xác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Nhận</a:t>
            </a:r>
            <a:r>
              <a:rPr lang="en-US" sz="3000" b="1" dirty="0" smtClean="0">
                <a:solidFill>
                  <a:srgbClr val="FF0000"/>
                </a:solidFill>
              </a:rPr>
              <a:t> – REE 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82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066800"/>
            <a:ext cx="9753599" cy="5410200"/>
          </a:xfrm>
        </p:spPr>
      </p:pic>
      <p:sp>
        <p:nvSpPr>
          <p:cNvPr id="5" name="TextBox 4"/>
          <p:cNvSpPr txBox="1"/>
          <p:nvPr/>
        </p:nvSpPr>
        <p:spPr>
          <a:xfrm>
            <a:off x="304800" y="180201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HNX </a:t>
            </a:r>
            <a:r>
              <a:rPr lang="en-US" sz="3000" b="1" dirty="0" err="1" smtClean="0">
                <a:solidFill>
                  <a:srgbClr val="FF0000"/>
                </a:solidFill>
              </a:rPr>
              <a:t>Mạnh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Hơn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VNIndex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1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694307"/>
              </p:ext>
            </p:extLst>
          </p:nvPr>
        </p:nvGraphicFramePr>
        <p:xfrm>
          <a:off x="1828800" y="2057400"/>
          <a:ext cx="5943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8788"/>
                <a:gridCol w="1280403"/>
                <a:gridCol w="1391055"/>
                <a:gridCol w="1011677"/>
                <a:gridCol w="1011677"/>
              </a:tblGrid>
              <a:tr h="44196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Bluechip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Bất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Động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Sản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Chứng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khoán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Dầu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khí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Đầu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Cơ</a:t>
                      </a:r>
                      <a:endParaRPr 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REE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DXG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PVD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FCM</a:t>
                      </a:r>
                      <a:endParaRPr 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HSG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HCM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PVC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PVG</a:t>
                      </a:r>
                      <a:endParaRPr 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dirty="0" smtClean="0"/>
                        <a:t>SAM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VCG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PXS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MCG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TIG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NTL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SJS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4800" y="180201"/>
            <a:ext cx="8229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 smtClean="0">
                <a:solidFill>
                  <a:srgbClr val="FF0000"/>
                </a:solidFill>
              </a:rPr>
              <a:t>Các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Mã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Tiêu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Biểu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227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S102801084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rketing_16x9">
      <a:dk1>
        <a:srgbClr val="404040"/>
      </a:dk1>
      <a:lt1>
        <a:sysClr val="window" lastClr="FFFFFF"/>
      </a:lt1>
      <a:dk2>
        <a:srgbClr val="000000"/>
      </a:dk2>
      <a:lt2>
        <a:srgbClr val="A1C1DE"/>
      </a:lt2>
      <a:accent1>
        <a:srgbClr val="39527B"/>
      </a:accent1>
      <a:accent2>
        <a:srgbClr val="528DC2"/>
      </a:accent2>
      <a:accent3>
        <a:srgbClr val="7EA939"/>
      </a:accent3>
      <a:accent4>
        <a:srgbClr val="30AEAB"/>
      </a:accent4>
      <a:accent5>
        <a:srgbClr val="31A962"/>
      </a:accent5>
      <a:accent6>
        <a:srgbClr val="78648E"/>
      </a:accent6>
      <a:hlink>
        <a:srgbClr val="7EA939"/>
      </a:hlink>
      <a:folHlink>
        <a:srgbClr val="7F7F7F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4400000" scaled="0"/>
          <a:tileRect/>
        </a:gradFill>
        <a:gradFill flip="none" rotWithShape="1">
          <a:gsLst>
            <a:gs pos="0">
              <a:schemeClr val="phClr">
                <a:lumMod val="20000"/>
                <a:lumOff val="80000"/>
              </a:schemeClr>
            </a:gs>
            <a:gs pos="58000">
              <a:schemeClr val="phClr">
                <a:lumMod val="40000"/>
                <a:lumOff val="60000"/>
              </a:schemeClr>
            </a:gs>
            <a:gs pos="100000">
              <a:schemeClr val="phClr"/>
            </a:gs>
          </a:gsLst>
          <a:lin ang="17400000" scaled="0"/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D7DC9D6-C974-4760-AF25-FD6F69EC14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TS102801084</Template>
  <TotalTime>0</TotalTime>
  <Words>112</Words>
  <Application>Microsoft Office PowerPoint</Application>
  <PresentationFormat>A4 Paper (210x297 mm)</PresentationFormat>
  <Paragraphs>39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TS102801084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2012-11-09T07:32:58Z</dcterms:created>
  <dcterms:modified xsi:type="dcterms:W3CDTF">2015-06-05T10:28:37Z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TC028010849991</vt:lpwstr>
  </property>
</Properties>
</file>