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26"/>
  </p:notesMasterIdLst>
  <p:handoutMasterIdLst>
    <p:handoutMasterId r:id="rId27"/>
  </p:handoutMasterIdLst>
  <p:sldIdLst>
    <p:sldId id="256" r:id="rId2"/>
    <p:sldId id="331" r:id="rId3"/>
    <p:sldId id="332" r:id="rId4"/>
    <p:sldId id="333" r:id="rId5"/>
    <p:sldId id="281" r:id="rId6"/>
    <p:sldId id="283" r:id="rId7"/>
    <p:sldId id="314" r:id="rId8"/>
    <p:sldId id="315" r:id="rId9"/>
    <p:sldId id="313" r:id="rId10"/>
    <p:sldId id="282" r:id="rId11"/>
    <p:sldId id="317" r:id="rId12"/>
    <p:sldId id="318" r:id="rId13"/>
    <p:sldId id="319" r:id="rId14"/>
    <p:sldId id="321" r:id="rId15"/>
    <p:sldId id="291" r:id="rId16"/>
    <p:sldId id="320" r:id="rId17"/>
    <p:sldId id="329" r:id="rId18"/>
    <p:sldId id="330" r:id="rId19"/>
    <p:sldId id="323" r:id="rId20"/>
    <p:sldId id="324" r:id="rId21"/>
    <p:sldId id="325" r:id="rId22"/>
    <p:sldId id="326" r:id="rId23"/>
    <p:sldId id="327" r:id="rId24"/>
    <p:sldId id="328"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00"/>
    <a:srgbClr val="005197"/>
    <a:srgbClr val="005CA1"/>
    <a:srgbClr val="000000"/>
    <a:srgbClr val="FFCC66"/>
    <a:srgbClr val="4D4948"/>
    <a:srgbClr val="FFCC00"/>
    <a:srgbClr val="336699"/>
  </p:clrMru>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7771" autoAdjust="0"/>
  </p:normalViewPr>
  <p:slideViewPr>
    <p:cSldViewPr>
      <p:cViewPr>
        <p:scale>
          <a:sx n="50" d="100"/>
          <a:sy n="50" d="100"/>
        </p:scale>
        <p:origin x="-1920" y="-3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dmin\Desktop\File%20thi%20truong.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Admin\Desktop\File%20thi%20truo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lgn="ctr" rtl="0">
              <a:defRPr lang="en-US"/>
            </a:pPr>
            <a:r>
              <a:rPr lang="en-US"/>
              <a:t>VỐN ĐIỀU LỆ</a:t>
            </a:r>
          </a:p>
          <a:p>
            <a:pPr algn="ctr" rtl="0">
              <a:defRPr lang="en-US"/>
            </a:pPr>
            <a:endParaRPr lang="vi-VN"/>
          </a:p>
        </c:rich>
      </c:tx>
    </c:title>
    <c:plotArea>
      <c:layout>
        <c:manualLayout>
          <c:layoutTarget val="inner"/>
          <c:xMode val="edge"/>
          <c:yMode val="edge"/>
          <c:x val="0.20542556158681799"/>
          <c:y val="0.18703703703703764"/>
          <c:w val="0.76401896629406363"/>
          <c:h val="0.66704469233012886"/>
        </c:manualLayout>
      </c:layout>
      <c:barChart>
        <c:barDir val="col"/>
        <c:grouping val="clustered"/>
        <c:ser>
          <c:idx val="0"/>
          <c:order val="0"/>
          <c:tx>
            <c:strRef>
              <c:f>Sheet3!$D$5</c:f>
              <c:strCache>
                <c:ptCount val="1"/>
                <c:pt idx="0">
                  <c:v>Vốn điều lệ</c:v>
                </c:pt>
              </c:strCache>
            </c:strRef>
          </c:tx>
          <c:dLbls>
            <c:numFmt formatCode="#,##0" sourceLinked="0"/>
            <c:txPr>
              <a:bodyPr/>
              <a:lstStyle/>
              <a:p>
                <a:pPr>
                  <a:defRPr lang="en-US"/>
                </a:pPr>
                <a:endParaRPr lang="en-US"/>
              </a:p>
            </c:txPr>
            <c:showVal val="1"/>
          </c:dLbls>
          <c:cat>
            <c:numRef>
              <c:f>Sheet3!$E$4:$G$4</c:f>
              <c:numCache>
                <c:formatCode>General</c:formatCode>
                <c:ptCount val="3"/>
                <c:pt idx="0">
                  <c:v>2012</c:v>
                </c:pt>
                <c:pt idx="1">
                  <c:v>2013</c:v>
                </c:pt>
                <c:pt idx="2">
                  <c:v>2014</c:v>
                </c:pt>
              </c:numCache>
            </c:numRef>
          </c:cat>
          <c:val>
            <c:numRef>
              <c:f>Sheet3!$E$5:$G$5</c:f>
              <c:numCache>
                <c:formatCode>General</c:formatCode>
                <c:ptCount val="3"/>
                <c:pt idx="0">
                  <c:v>393.7</c:v>
                </c:pt>
                <c:pt idx="1">
                  <c:v>735</c:v>
                </c:pt>
                <c:pt idx="2">
                  <c:v>1000</c:v>
                </c:pt>
              </c:numCache>
            </c:numRef>
          </c:val>
        </c:ser>
        <c:gapWidth val="75"/>
        <c:overlap val="-25"/>
        <c:axId val="103656448"/>
        <c:axId val="176164864"/>
      </c:barChart>
      <c:catAx>
        <c:axId val="103656448"/>
        <c:scaling>
          <c:orientation val="minMax"/>
        </c:scaling>
        <c:axPos val="b"/>
        <c:numFmt formatCode="General" sourceLinked="1"/>
        <c:majorTickMark val="none"/>
        <c:tickLblPos val="nextTo"/>
        <c:txPr>
          <a:bodyPr/>
          <a:lstStyle/>
          <a:p>
            <a:pPr>
              <a:defRPr lang="en-US"/>
            </a:pPr>
            <a:endParaRPr lang="en-US"/>
          </a:p>
        </c:txPr>
        <c:crossAx val="176164864"/>
        <c:crosses val="autoZero"/>
        <c:auto val="1"/>
        <c:lblAlgn val="ctr"/>
        <c:lblOffset val="100"/>
      </c:catAx>
      <c:valAx>
        <c:axId val="176164864"/>
        <c:scaling>
          <c:orientation val="minMax"/>
        </c:scaling>
        <c:axPos val="l"/>
        <c:majorGridlines/>
        <c:title>
          <c:tx>
            <c:rich>
              <a:bodyPr rot="-5400000" vert="horz"/>
              <a:lstStyle/>
              <a:p>
                <a:pPr>
                  <a:defRPr lang="en-US"/>
                </a:pPr>
                <a:r>
                  <a:rPr lang="vi-VN"/>
                  <a:t>Tỷ đồng</a:t>
                </a:r>
              </a:p>
            </c:rich>
          </c:tx>
          <c:layout>
            <c:manualLayout>
              <c:xMode val="edge"/>
              <c:yMode val="edge"/>
              <c:x val="9.7222222222222415E-3"/>
              <c:y val="0.35183253135024911"/>
            </c:manualLayout>
          </c:layout>
        </c:title>
        <c:numFmt formatCode="General" sourceLinked="1"/>
        <c:majorTickMark val="none"/>
        <c:tickLblPos val="nextTo"/>
        <c:spPr>
          <a:ln w="9525">
            <a:noFill/>
          </a:ln>
        </c:spPr>
        <c:txPr>
          <a:bodyPr/>
          <a:lstStyle/>
          <a:p>
            <a:pPr>
              <a:defRPr lang="en-US"/>
            </a:pPr>
            <a:endParaRPr lang="en-US"/>
          </a:p>
        </c:txPr>
        <c:crossAx val="103656448"/>
        <c:crosses val="autoZero"/>
        <c:crossBetween val="between"/>
      </c:valAx>
    </c:plotArea>
    <c:plotVisOnly val="1"/>
    <c:dispBlanksAs val="gap"/>
  </c:chart>
  <c:spPr>
    <a:ln>
      <a:noFill/>
    </a:ln>
  </c:spPr>
  <c:txPr>
    <a:bodyPr/>
    <a:lstStyle/>
    <a:p>
      <a:pPr>
        <a:defRPr sz="1100">
          <a:latin typeface="Arial" pitchFamily="34" charset="0"/>
          <a:cs typeface="Arial"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lgn="ctr" rtl="0">
              <a:defRPr lang="en-US"/>
            </a:pPr>
            <a:r>
              <a:rPr lang="en-US"/>
              <a:t>CƠ CẤU NGUỒN VỐN</a:t>
            </a:r>
          </a:p>
        </c:rich>
      </c:tx>
    </c:title>
    <c:plotArea>
      <c:layout/>
      <c:barChart>
        <c:barDir val="col"/>
        <c:grouping val="percentStacked"/>
        <c:ser>
          <c:idx val="0"/>
          <c:order val="0"/>
          <c:tx>
            <c:strRef>
              <c:f>Sheet3!$D$9</c:f>
              <c:strCache>
                <c:ptCount val="1"/>
                <c:pt idx="0">
                  <c:v>Nợ phải trả</c:v>
                </c:pt>
              </c:strCache>
            </c:strRef>
          </c:tx>
          <c:dLbls>
            <c:txPr>
              <a:bodyPr/>
              <a:lstStyle/>
              <a:p>
                <a:pPr>
                  <a:defRPr lang="en-US"/>
                </a:pPr>
                <a:endParaRPr lang="en-US"/>
              </a:p>
            </c:txPr>
            <c:showVal val="1"/>
          </c:dLbls>
          <c:cat>
            <c:strRef>
              <c:f>Sheet3!$E$8:$G$8</c:f>
              <c:strCache>
                <c:ptCount val="3"/>
                <c:pt idx="0">
                  <c:v>2012</c:v>
                </c:pt>
                <c:pt idx="1">
                  <c:v>2013</c:v>
                </c:pt>
                <c:pt idx="2">
                  <c:v>2014F</c:v>
                </c:pt>
              </c:strCache>
            </c:strRef>
          </c:cat>
          <c:val>
            <c:numRef>
              <c:f>Sheet3!$E$9:$G$9</c:f>
              <c:numCache>
                <c:formatCode>0%</c:formatCode>
                <c:ptCount val="3"/>
                <c:pt idx="0">
                  <c:v>0.78446115288220453</c:v>
                </c:pt>
                <c:pt idx="1">
                  <c:v>0.75124232680502778</c:v>
                </c:pt>
                <c:pt idx="2">
                  <c:v>0.68563618290258455</c:v>
                </c:pt>
              </c:numCache>
            </c:numRef>
          </c:val>
        </c:ser>
        <c:ser>
          <c:idx val="1"/>
          <c:order val="1"/>
          <c:tx>
            <c:strRef>
              <c:f>Sheet3!$D$10</c:f>
              <c:strCache>
                <c:ptCount val="1"/>
                <c:pt idx="0">
                  <c:v>VCSH</c:v>
                </c:pt>
              </c:strCache>
            </c:strRef>
          </c:tx>
          <c:dLbls>
            <c:txPr>
              <a:bodyPr/>
              <a:lstStyle/>
              <a:p>
                <a:pPr>
                  <a:defRPr lang="en-US"/>
                </a:pPr>
                <a:endParaRPr lang="en-US"/>
              </a:p>
            </c:txPr>
            <c:showVal val="1"/>
          </c:dLbls>
          <c:cat>
            <c:strRef>
              <c:f>Sheet3!$E$8:$G$8</c:f>
              <c:strCache>
                <c:ptCount val="3"/>
                <c:pt idx="0">
                  <c:v>2012</c:v>
                </c:pt>
                <c:pt idx="1">
                  <c:v>2013</c:v>
                </c:pt>
                <c:pt idx="2">
                  <c:v>2014F</c:v>
                </c:pt>
              </c:strCache>
            </c:strRef>
          </c:cat>
          <c:val>
            <c:numRef>
              <c:f>Sheet3!$E$10:$G$10</c:f>
              <c:numCache>
                <c:formatCode>0%</c:formatCode>
                <c:ptCount val="3"/>
                <c:pt idx="0">
                  <c:v>0.21553884711779492</c:v>
                </c:pt>
                <c:pt idx="1">
                  <c:v>0.24875767319497241</c:v>
                </c:pt>
                <c:pt idx="2">
                  <c:v>0.31436381709741651</c:v>
                </c:pt>
              </c:numCache>
            </c:numRef>
          </c:val>
        </c:ser>
        <c:gapWidth val="55"/>
        <c:overlap val="100"/>
        <c:axId val="114638848"/>
        <c:axId val="114640384"/>
      </c:barChart>
      <c:catAx>
        <c:axId val="114638848"/>
        <c:scaling>
          <c:orientation val="minMax"/>
        </c:scaling>
        <c:axPos val="b"/>
        <c:majorTickMark val="none"/>
        <c:tickLblPos val="nextTo"/>
        <c:txPr>
          <a:bodyPr/>
          <a:lstStyle/>
          <a:p>
            <a:pPr>
              <a:defRPr lang="en-US"/>
            </a:pPr>
            <a:endParaRPr lang="en-US"/>
          </a:p>
        </c:txPr>
        <c:crossAx val="114640384"/>
        <c:crosses val="autoZero"/>
        <c:auto val="1"/>
        <c:lblAlgn val="ctr"/>
        <c:lblOffset val="100"/>
      </c:catAx>
      <c:valAx>
        <c:axId val="114640384"/>
        <c:scaling>
          <c:orientation val="minMax"/>
        </c:scaling>
        <c:axPos val="l"/>
        <c:majorGridlines/>
        <c:numFmt formatCode="0%" sourceLinked="1"/>
        <c:majorTickMark val="none"/>
        <c:tickLblPos val="nextTo"/>
        <c:txPr>
          <a:bodyPr/>
          <a:lstStyle/>
          <a:p>
            <a:pPr>
              <a:defRPr lang="en-US"/>
            </a:pPr>
            <a:endParaRPr lang="en-US"/>
          </a:p>
        </c:txPr>
        <c:crossAx val="114638848"/>
        <c:crosses val="autoZero"/>
        <c:crossBetween val="between"/>
      </c:valAx>
    </c:plotArea>
    <c:legend>
      <c:legendPos val="r"/>
      <c:txPr>
        <a:bodyPr/>
        <a:lstStyle/>
        <a:p>
          <a:pPr>
            <a:defRPr lang="en-US"/>
          </a:pPr>
          <a:endParaRPr lang="en-US"/>
        </a:p>
      </c:txPr>
    </c:legend>
    <c:plotVisOnly val="1"/>
    <c:dispBlanksAs val="gap"/>
  </c:chart>
  <c:spPr>
    <a:ln>
      <a:noFill/>
    </a:ln>
  </c:spPr>
  <c:txPr>
    <a:bodyPr/>
    <a:lstStyle/>
    <a:p>
      <a:pPr>
        <a:defRPr sz="1100">
          <a:latin typeface="Arial" pitchFamily="34" charset="0"/>
          <a:cs typeface="Arial" pitchFamily="34" charset="0"/>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2DE701-8BF3-481B-A16E-11FF4FD58ED7}" type="doc">
      <dgm:prSet loTypeId="urn:microsoft.com/office/officeart/2005/8/layout/vList6" loCatId="list" qsTypeId="urn:microsoft.com/office/officeart/2005/8/quickstyle/simple1#1" qsCatId="simple" csTypeId="urn:microsoft.com/office/officeart/2005/8/colors/accent1_2#1" csCatId="accent1" phldr="1"/>
      <dgm:spPr/>
      <dgm:t>
        <a:bodyPr/>
        <a:lstStyle/>
        <a:p>
          <a:endParaRPr lang="en-US"/>
        </a:p>
      </dgm:t>
    </dgm:pt>
    <dgm:pt modelId="{D6D67304-710E-4A59-9372-1FAD73136CBA}">
      <dgm:prSet phldrT="[Text]"/>
      <dgm:spPr>
        <a:solidFill>
          <a:schemeClr val="accent6">
            <a:lumMod val="75000"/>
          </a:schemeClr>
        </a:solidFill>
      </dgm:spPr>
      <dgm:t>
        <a:bodyPr/>
        <a:lstStyle/>
        <a:p>
          <a:r>
            <a:rPr lang="en-US" dirty="0" smtClean="0">
              <a:latin typeface="Arial" pitchFamily="34" charset="0"/>
              <a:cs typeface="Arial" pitchFamily="34" charset="0"/>
            </a:rPr>
            <a:t>1993</a:t>
          </a:r>
          <a:endParaRPr lang="en-US" dirty="0">
            <a:latin typeface="Arial" pitchFamily="34" charset="0"/>
            <a:cs typeface="Arial" pitchFamily="34" charset="0"/>
          </a:endParaRPr>
        </a:p>
      </dgm:t>
    </dgm:pt>
    <dgm:pt modelId="{C1C5B634-238F-4956-A7D1-5CB07F35E887}" type="parTrans" cxnId="{F806D517-2513-4094-9D79-4B8F3125BC85}">
      <dgm:prSet/>
      <dgm:spPr/>
      <dgm:t>
        <a:bodyPr/>
        <a:lstStyle/>
        <a:p>
          <a:endParaRPr lang="en-US">
            <a:latin typeface="Arial" pitchFamily="34" charset="0"/>
            <a:cs typeface="Arial" pitchFamily="34" charset="0"/>
          </a:endParaRPr>
        </a:p>
      </dgm:t>
    </dgm:pt>
    <dgm:pt modelId="{12B4BE73-C5E1-49AE-9C26-06A80E09E9BC}" type="sibTrans" cxnId="{F806D517-2513-4094-9D79-4B8F3125BC85}">
      <dgm:prSet/>
      <dgm:spPr/>
      <dgm:t>
        <a:bodyPr/>
        <a:lstStyle/>
        <a:p>
          <a:endParaRPr lang="en-US">
            <a:latin typeface="Arial" pitchFamily="34" charset="0"/>
            <a:cs typeface="Arial" pitchFamily="34" charset="0"/>
          </a:endParaRPr>
        </a:p>
      </dgm:t>
    </dgm:pt>
    <dgm:pt modelId="{4FE4A4DF-1879-4046-8FDD-79376CBE9AF7}">
      <dgm:prSet phldrT="[Text]" custT="1"/>
      <dgm:spPr>
        <a:solidFill>
          <a:schemeClr val="accent6">
            <a:lumMod val="20000"/>
            <a:lumOff val="80000"/>
            <a:alpha val="90000"/>
          </a:schemeClr>
        </a:solidFill>
      </dgm:spPr>
      <dgm:t>
        <a:bodyPr anchor="ctr"/>
        <a:lstStyle/>
        <a:p>
          <a:r>
            <a:rPr lang="vi-VN" sz="1400" kern="1200" dirty="0" smtClean="0">
              <a:solidFill>
                <a:srgbClr val="005197"/>
              </a:solidFill>
              <a:latin typeface="Arial" pitchFamily="34" charset="0"/>
              <a:cs typeface="Arial" pitchFamily="34" charset="0"/>
            </a:rPr>
            <a:t>Thành lập nhà máy đầu tiên tại Dak Lak, với chỉ 30 công nhân</a:t>
          </a:r>
          <a:endParaRPr lang="en-US" sz="1400" kern="1200" dirty="0">
            <a:solidFill>
              <a:srgbClr val="005197"/>
            </a:solidFill>
            <a:latin typeface="Arial" pitchFamily="34" charset="0"/>
            <a:cs typeface="Arial" pitchFamily="34" charset="0"/>
          </a:endParaRPr>
        </a:p>
      </dgm:t>
    </dgm:pt>
    <dgm:pt modelId="{25DDAE03-9BE5-47A6-86A8-AE8DDBAE47B1}" type="parTrans" cxnId="{13BA1DD3-7EF0-48BC-AA2D-A5F648A8C470}">
      <dgm:prSet/>
      <dgm:spPr/>
      <dgm:t>
        <a:bodyPr/>
        <a:lstStyle/>
        <a:p>
          <a:endParaRPr lang="en-US">
            <a:latin typeface="Arial" pitchFamily="34" charset="0"/>
            <a:cs typeface="Arial" pitchFamily="34" charset="0"/>
          </a:endParaRPr>
        </a:p>
      </dgm:t>
    </dgm:pt>
    <dgm:pt modelId="{876F6D6D-1DBB-427D-9B50-649695ECED14}" type="sibTrans" cxnId="{13BA1DD3-7EF0-48BC-AA2D-A5F648A8C470}">
      <dgm:prSet/>
      <dgm:spPr/>
      <dgm:t>
        <a:bodyPr/>
        <a:lstStyle/>
        <a:p>
          <a:endParaRPr lang="en-US">
            <a:latin typeface="Arial" pitchFamily="34" charset="0"/>
            <a:cs typeface="Arial" pitchFamily="34" charset="0"/>
          </a:endParaRPr>
        </a:p>
      </dgm:t>
    </dgm:pt>
    <dgm:pt modelId="{8173400B-6935-4E22-A283-5941C58987BC}">
      <dgm:prSet phldrT="[Text]"/>
      <dgm:spPr>
        <a:solidFill>
          <a:schemeClr val="accent6">
            <a:lumMod val="75000"/>
          </a:schemeClr>
        </a:solidFill>
      </dgm:spPr>
      <dgm:t>
        <a:bodyPr/>
        <a:lstStyle/>
        <a:p>
          <a:r>
            <a:rPr lang="en-US" dirty="0" smtClean="0">
              <a:latin typeface="Arial" pitchFamily="34" charset="0"/>
              <a:cs typeface="Arial" pitchFamily="34" charset="0"/>
            </a:rPr>
            <a:t>2008</a:t>
          </a:r>
          <a:endParaRPr lang="en-US" dirty="0">
            <a:latin typeface="Arial" pitchFamily="34" charset="0"/>
            <a:cs typeface="Arial" pitchFamily="34" charset="0"/>
          </a:endParaRPr>
        </a:p>
      </dgm:t>
    </dgm:pt>
    <dgm:pt modelId="{1A6DF8EB-6524-4190-9A00-E4EBFFAC3CA9}" type="parTrans" cxnId="{A350E365-6BD6-41B1-A0F6-231964F1D9EA}">
      <dgm:prSet/>
      <dgm:spPr/>
      <dgm:t>
        <a:bodyPr/>
        <a:lstStyle/>
        <a:p>
          <a:endParaRPr lang="en-US">
            <a:latin typeface="Arial" pitchFamily="34" charset="0"/>
            <a:cs typeface="Arial" pitchFamily="34" charset="0"/>
          </a:endParaRPr>
        </a:p>
      </dgm:t>
    </dgm:pt>
    <dgm:pt modelId="{42B737C1-3B02-41F7-9376-332BD29343BF}" type="sibTrans" cxnId="{A350E365-6BD6-41B1-A0F6-231964F1D9EA}">
      <dgm:prSet/>
      <dgm:spPr/>
      <dgm:t>
        <a:bodyPr/>
        <a:lstStyle/>
        <a:p>
          <a:endParaRPr lang="en-US">
            <a:latin typeface="Arial" pitchFamily="34" charset="0"/>
            <a:cs typeface="Arial" pitchFamily="34" charset="0"/>
          </a:endParaRPr>
        </a:p>
      </dgm:t>
    </dgm:pt>
    <dgm:pt modelId="{A7B056BC-0790-412E-BEB8-C83D5B28DCDB}">
      <dgm:prSet phldrT="[Text]" custT="1"/>
      <dgm:spPr>
        <a:solidFill>
          <a:schemeClr val="accent6">
            <a:lumMod val="20000"/>
            <a:lumOff val="80000"/>
            <a:alpha val="90000"/>
          </a:schemeClr>
        </a:solidFill>
      </dgm:spPr>
      <dgm:t>
        <a:bodyPr anchor="ctr"/>
        <a:lstStyle/>
        <a:p>
          <a:r>
            <a:rPr lang="en-US" sz="1400" kern="1200" dirty="0" err="1" smtClean="0">
              <a:solidFill>
                <a:srgbClr val="005197"/>
              </a:solidFill>
              <a:latin typeface="Arial" pitchFamily="34" charset="0"/>
              <a:cs typeface="Arial" pitchFamily="34" charset="0"/>
            </a:rPr>
            <a:t>Ngày</a:t>
          </a:r>
          <a:r>
            <a:rPr lang="en-US" sz="1400" kern="1200" dirty="0" smtClean="0">
              <a:solidFill>
                <a:srgbClr val="005197"/>
              </a:solidFill>
              <a:latin typeface="Arial" pitchFamily="34" charset="0"/>
              <a:cs typeface="Arial" pitchFamily="34" charset="0"/>
            </a:rPr>
            <a:t> 18/02/2008 </a:t>
          </a:r>
          <a:r>
            <a:rPr lang="en-US" sz="1400" kern="1200" dirty="0" err="1" smtClean="0">
              <a:solidFill>
                <a:srgbClr val="005197"/>
              </a:solidFill>
              <a:latin typeface="Arial" pitchFamily="34" charset="0"/>
              <a:cs typeface="Arial" pitchFamily="34" charset="0"/>
            </a:rPr>
            <a:t>Niêm</a:t>
          </a:r>
          <a:r>
            <a:rPr lang="en-US" sz="1400" kern="1200" dirty="0" smtClean="0">
              <a:solidFill>
                <a:srgbClr val="005197"/>
              </a:solidFill>
              <a:latin typeface="Arial" pitchFamily="34" charset="0"/>
              <a:cs typeface="Arial" pitchFamily="34" charset="0"/>
            </a:rPr>
            <a:t> </a:t>
          </a:r>
          <a:r>
            <a:rPr lang="en-US" sz="1400" kern="1200" dirty="0" err="1" smtClean="0">
              <a:solidFill>
                <a:srgbClr val="005197"/>
              </a:solidFill>
              <a:latin typeface="Arial" pitchFamily="34" charset="0"/>
              <a:cs typeface="Arial" pitchFamily="34" charset="0"/>
            </a:rPr>
            <a:t>yết</a:t>
          </a:r>
          <a:r>
            <a:rPr lang="en-US" sz="1400" kern="1200" dirty="0" smtClean="0">
              <a:solidFill>
                <a:srgbClr val="005197"/>
              </a:solidFill>
              <a:latin typeface="Arial" pitchFamily="34" charset="0"/>
              <a:cs typeface="Arial" pitchFamily="34" charset="0"/>
            </a:rPr>
            <a:t> </a:t>
          </a:r>
          <a:r>
            <a:rPr lang="en-US" sz="1400" kern="1200" dirty="0" err="1" smtClean="0">
              <a:solidFill>
                <a:srgbClr val="005197"/>
              </a:solidFill>
              <a:latin typeface="Arial" pitchFamily="34" charset="0"/>
              <a:cs typeface="Arial" pitchFamily="34" charset="0"/>
            </a:rPr>
            <a:t>cổ</a:t>
          </a:r>
          <a:r>
            <a:rPr lang="en-US" sz="1400" kern="1200" dirty="0" smtClean="0">
              <a:solidFill>
                <a:srgbClr val="005197"/>
              </a:solidFill>
              <a:latin typeface="Arial" pitchFamily="34" charset="0"/>
              <a:cs typeface="Arial" pitchFamily="34" charset="0"/>
            </a:rPr>
            <a:t> </a:t>
          </a:r>
          <a:r>
            <a:rPr lang="en-US" sz="1400" kern="1200" dirty="0" err="1" smtClean="0">
              <a:solidFill>
                <a:srgbClr val="005197"/>
              </a:solidFill>
              <a:latin typeface="Arial" pitchFamily="34" charset="0"/>
              <a:cs typeface="Arial" pitchFamily="34" charset="0"/>
            </a:rPr>
            <a:t>phiếu</a:t>
          </a:r>
          <a:r>
            <a:rPr lang="en-US" sz="1400" kern="1200" dirty="0" smtClean="0">
              <a:solidFill>
                <a:srgbClr val="005197"/>
              </a:solidFill>
              <a:latin typeface="Arial" pitchFamily="34" charset="0"/>
              <a:cs typeface="Arial" pitchFamily="34" charset="0"/>
            </a:rPr>
            <a:t> TTF </a:t>
          </a:r>
          <a:r>
            <a:rPr lang="en-US" sz="1400" kern="1200" dirty="0" err="1" smtClean="0">
              <a:solidFill>
                <a:srgbClr val="005197"/>
              </a:solidFill>
              <a:latin typeface="Arial" pitchFamily="34" charset="0"/>
              <a:cs typeface="Arial" pitchFamily="34" charset="0"/>
            </a:rPr>
            <a:t>trên</a:t>
          </a:r>
          <a:r>
            <a:rPr lang="en-US" sz="1400" kern="1200" dirty="0" smtClean="0">
              <a:solidFill>
                <a:srgbClr val="005197"/>
              </a:solidFill>
              <a:latin typeface="Arial" pitchFamily="34" charset="0"/>
              <a:cs typeface="Arial" pitchFamily="34" charset="0"/>
            </a:rPr>
            <a:t> </a:t>
          </a:r>
          <a:r>
            <a:rPr lang="en-US" sz="1400" kern="1200" dirty="0" err="1" smtClean="0">
              <a:solidFill>
                <a:srgbClr val="005197"/>
              </a:solidFill>
              <a:latin typeface="Arial" pitchFamily="34" charset="0"/>
              <a:cs typeface="Arial" pitchFamily="34" charset="0"/>
            </a:rPr>
            <a:t>Sở</a:t>
          </a:r>
          <a:r>
            <a:rPr lang="en-US" sz="1400" kern="1200" dirty="0" smtClean="0">
              <a:solidFill>
                <a:srgbClr val="005197"/>
              </a:solidFill>
              <a:latin typeface="Arial" pitchFamily="34" charset="0"/>
              <a:cs typeface="Arial" pitchFamily="34" charset="0"/>
            </a:rPr>
            <a:t> </a:t>
          </a:r>
          <a:r>
            <a:rPr lang="en-US" sz="1400" kern="1200" dirty="0" err="1" smtClean="0">
              <a:solidFill>
                <a:srgbClr val="005197"/>
              </a:solidFill>
              <a:latin typeface="Arial" pitchFamily="34" charset="0"/>
              <a:cs typeface="Arial" pitchFamily="34" charset="0"/>
            </a:rPr>
            <a:t>Giao</a:t>
          </a:r>
          <a:r>
            <a:rPr lang="en-US" sz="1400" kern="1200" dirty="0" smtClean="0">
              <a:solidFill>
                <a:srgbClr val="005197"/>
              </a:solidFill>
              <a:latin typeface="Arial" pitchFamily="34" charset="0"/>
              <a:cs typeface="Arial" pitchFamily="34" charset="0"/>
            </a:rPr>
            <a:t> </a:t>
          </a:r>
          <a:r>
            <a:rPr lang="en-US" sz="1400" kern="1200" dirty="0" err="1" smtClean="0">
              <a:solidFill>
                <a:srgbClr val="005197"/>
              </a:solidFill>
              <a:latin typeface="Arial" pitchFamily="34" charset="0"/>
              <a:cs typeface="Arial" pitchFamily="34" charset="0"/>
            </a:rPr>
            <a:t>dịch</a:t>
          </a:r>
          <a:r>
            <a:rPr lang="en-US" sz="1400" kern="1200" dirty="0" smtClean="0">
              <a:solidFill>
                <a:srgbClr val="005197"/>
              </a:solidFill>
              <a:latin typeface="Arial" pitchFamily="34" charset="0"/>
              <a:cs typeface="Arial" pitchFamily="34" charset="0"/>
            </a:rPr>
            <a:t> </a:t>
          </a:r>
          <a:r>
            <a:rPr lang="en-US" sz="1400" kern="1200" dirty="0" err="1" smtClean="0">
              <a:solidFill>
                <a:srgbClr val="005197"/>
              </a:solidFill>
              <a:latin typeface="Arial" pitchFamily="34" charset="0"/>
              <a:cs typeface="Arial" pitchFamily="34" charset="0"/>
            </a:rPr>
            <a:t>Chứng</a:t>
          </a:r>
          <a:r>
            <a:rPr lang="en-US" sz="1400" kern="1200" dirty="0" smtClean="0">
              <a:solidFill>
                <a:srgbClr val="005197"/>
              </a:solidFill>
              <a:latin typeface="Arial" pitchFamily="34" charset="0"/>
              <a:cs typeface="Arial" pitchFamily="34" charset="0"/>
            </a:rPr>
            <a:t> </a:t>
          </a:r>
          <a:r>
            <a:rPr lang="en-US" sz="1400" kern="1200" dirty="0" err="1" smtClean="0">
              <a:solidFill>
                <a:srgbClr val="005197"/>
              </a:solidFill>
              <a:latin typeface="Arial" pitchFamily="34" charset="0"/>
              <a:cs typeface="Arial" pitchFamily="34" charset="0"/>
            </a:rPr>
            <a:t>khoán</a:t>
          </a:r>
          <a:r>
            <a:rPr lang="en-US" sz="1400" kern="1200" dirty="0" smtClean="0">
              <a:solidFill>
                <a:srgbClr val="005197"/>
              </a:solidFill>
              <a:latin typeface="Arial" pitchFamily="34" charset="0"/>
              <a:cs typeface="Arial" pitchFamily="34" charset="0"/>
            </a:rPr>
            <a:t> </a:t>
          </a:r>
          <a:r>
            <a:rPr lang="en-US" sz="1400" kern="1200" dirty="0" err="1" smtClean="0">
              <a:solidFill>
                <a:srgbClr val="005197"/>
              </a:solidFill>
              <a:latin typeface="Arial" pitchFamily="34" charset="0"/>
              <a:cs typeface="Arial" pitchFamily="34" charset="0"/>
            </a:rPr>
            <a:t>Tp</a:t>
          </a:r>
          <a:r>
            <a:rPr lang="en-US" sz="1400" kern="1200" dirty="0" smtClean="0">
              <a:solidFill>
                <a:srgbClr val="005197"/>
              </a:solidFill>
              <a:latin typeface="Arial" pitchFamily="34" charset="0"/>
              <a:cs typeface="Arial" pitchFamily="34" charset="0"/>
            </a:rPr>
            <a:t> HCM</a:t>
          </a:r>
        </a:p>
      </dgm:t>
    </dgm:pt>
    <dgm:pt modelId="{F64930BF-549B-43C5-BAA1-9A0CBAEF1990}" type="parTrans" cxnId="{FB6DC059-711E-435E-A983-1B9B264422FA}">
      <dgm:prSet/>
      <dgm:spPr/>
      <dgm:t>
        <a:bodyPr/>
        <a:lstStyle/>
        <a:p>
          <a:endParaRPr lang="en-US">
            <a:latin typeface="Arial" pitchFamily="34" charset="0"/>
            <a:cs typeface="Arial" pitchFamily="34" charset="0"/>
          </a:endParaRPr>
        </a:p>
      </dgm:t>
    </dgm:pt>
    <dgm:pt modelId="{AEA0E8AA-3982-4736-9BA9-5E991C7F1F6A}" type="sibTrans" cxnId="{FB6DC059-711E-435E-A983-1B9B264422FA}">
      <dgm:prSet/>
      <dgm:spPr/>
      <dgm:t>
        <a:bodyPr/>
        <a:lstStyle/>
        <a:p>
          <a:endParaRPr lang="en-US">
            <a:latin typeface="Arial" pitchFamily="34" charset="0"/>
            <a:cs typeface="Arial" pitchFamily="34" charset="0"/>
          </a:endParaRPr>
        </a:p>
      </dgm:t>
    </dgm:pt>
    <dgm:pt modelId="{8756BED5-36E6-4A40-A0C1-22E2081B763D}">
      <dgm:prSet phldrT="[Text]" custT="1"/>
      <dgm:spPr>
        <a:solidFill>
          <a:schemeClr val="accent6">
            <a:lumMod val="20000"/>
            <a:lumOff val="80000"/>
            <a:alpha val="90000"/>
          </a:schemeClr>
        </a:solidFill>
      </dgm:spPr>
      <dgm:t>
        <a:bodyPr anchor="ctr"/>
        <a:lstStyle/>
        <a:p>
          <a:r>
            <a:rPr lang="en-US" sz="1400" kern="1200" dirty="0" err="1" smtClean="0">
              <a:solidFill>
                <a:srgbClr val="005197"/>
              </a:solidFill>
              <a:latin typeface="Arial" pitchFamily="34" charset="0"/>
              <a:cs typeface="Arial" pitchFamily="34" charset="0"/>
            </a:rPr>
            <a:t>Chính</a:t>
          </a:r>
          <a:r>
            <a:rPr lang="en-US" sz="1400" kern="1200" dirty="0" smtClean="0">
              <a:solidFill>
                <a:srgbClr val="005197"/>
              </a:solidFill>
              <a:latin typeface="Arial" pitchFamily="34" charset="0"/>
              <a:cs typeface="Arial" pitchFamily="34" charset="0"/>
            </a:rPr>
            <a:t> </a:t>
          </a:r>
          <a:r>
            <a:rPr lang="en-US" sz="1400" kern="1200" dirty="0" err="1" smtClean="0">
              <a:solidFill>
                <a:srgbClr val="005197"/>
              </a:solidFill>
              <a:latin typeface="Arial" pitchFamily="34" charset="0"/>
              <a:cs typeface="Arial" pitchFamily="34" charset="0"/>
            </a:rPr>
            <a:t>thức</a:t>
          </a:r>
          <a:r>
            <a:rPr lang="en-US" sz="1400" kern="1200" dirty="0" smtClean="0">
              <a:solidFill>
                <a:srgbClr val="005197"/>
              </a:solidFill>
              <a:latin typeface="Arial" pitchFamily="34" charset="0"/>
              <a:cs typeface="Arial" pitchFamily="34" charset="0"/>
            </a:rPr>
            <a:t> </a:t>
          </a:r>
          <a:r>
            <a:rPr lang="en-US" sz="1400" kern="1200" dirty="0" err="1" smtClean="0">
              <a:solidFill>
                <a:srgbClr val="005197"/>
              </a:solidFill>
              <a:latin typeface="Arial" pitchFamily="34" charset="0"/>
              <a:cs typeface="Arial" pitchFamily="34" charset="0"/>
            </a:rPr>
            <a:t>chuyển</a:t>
          </a:r>
          <a:r>
            <a:rPr lang="en-US" sz="1400" kern="1200" dirty="0" smtClean="0">
              <a:solidFill>
                <a:srgbClr val="005197"/>
              </a:solidFill>
              <a:latin typeface="Arial" pitchFamily="34" charset="0"/>
              <a:cs typeface="Arial" pitchFamily="34" charset="0"/>
            </a:rPr>
            <a:t> </a:t>
          </a:r>
          <a:r>
            <a:rPr lang="en-US" sz="1400" kern="1200" dirty="0" err="1" smtClean="0">
              <a:solidFill>
                <a:srgbClr val="005197"/>
              </a:solidFill>
              <a:latin typeface="Arial" pitchFamily="34" charset="0"/>
              <a:cs typeface="Arial" pitchFamily="34" charset="0"/>
            </a:rPr>
            <a:t>đổi</a:t>
          </a:r>
          <a:r>
            <a:rPr lang="en-US" sz="1400" kern="1200" dirty="0" smtClean="0">
              <a:solidFill>
                <a:srgbClr val="005197"/>
              </a:solidFill>
              <a:latin typeface="Arial" pitchFamily="34" charset="0"/>
              <a:cs typeface="Arial" pitchFamily="34" charset="0"/>
            </a:rPr>
            <a:t> sang </a:t>
          </a:r>
          <a:r>
            <a:rPr lang="en-US" sz="1400" kern="1200" dirty="0" err="1" smtClean="0">
              <a:solidFill>
                <a:srgbClr val="005197"/>
              </a:solidFill>
              <a:latin typeface="Arial" pitchFamily="34" charset="0"/>
              <a:cs typeface="Arial" pitchFamily="34" charset="0"/>
            </a:rPr>
            <a:t>hình</a:t>
          </a:r>
          <a:r>
            <a:rPr lang="en-US" sz="1400" kern="1200" dirty="0" smtClean="0">
              <a:solidFill>
                <a:srgbClr val="005197"/>
              </a:solidFill>
              <a:latin typeface="Arial" pitchFamily="34" charset="0"/>
              <a:cs typeface="Arial" pitchFamily="34" charset="0"/>
            </a:rPr>
            <a:t> </a:t>
          </a:r>
          <a:r>
            <a:rPr lang="en-US" sz="1400" kern="1200" dirty="0" err="1" smtClean="0">
              <a:solidFill>
                <a:srgbClr val="005197"/>
              </a:solidFill>
              <a:latin typeface="Arial" pitchFamily="34" charset="0"/>
              <a:cs typeface="Arial" pitchFamily="34" charset="0"/>
            </a:rPr>
            <a:t>thức</a:t>
          </a:r>
          <a:r>
            <a:rPr lang="en-US" sz="1400" kern="1200" dirty="0" smtClean="0">
              <a:solidFill>
                <a:srgbClr val="005197"/>
              </a:solidFill>
              <a:latin typeface="Arial" pitchFamily="34" charset="0"/>
              <a:cs typeface="Arial" pitchFamily="34" charset="0"/>
            </a:rPr>
            <a:t> CTCP, </a:t>
          </a:r>
          <a:r>
            <a:rPr lang="en-US" sz="1400" kern="1200" dirty="0" err="1" smtClean="0">
              <a:solidFill>
                <a:srgbClr val="005197"/>
              </a:solidFill>
              <a:latin typeface="Arial" pitchFamily="34" charset="0"/>
              <a:cs typeface="Arial" pitchFamily="34" charset="0"/>
            </a:rPr>
            <a:t>với</a:t>
          </a:r>
          <a:r>
            <a:rPr lang="en-US" sz="1400" kern="1200" dirty="0" smtClean="0">
              <a:solidFill>
                <a:srgbClr val="005197"/>
              </a:solidFill>
              <a:latin typeface="Arial" pitchFamily="34" charset="0"/>
              <a:cs typeface="Arial" pitchFamily="34" charset="0"/>
            </a:rPr>
            <a:t> 3 </a:t>
          </a:r>
          <a:r>
            <a:rPr lang="en-US" sz="1400" kern="1200" dirty="0" err="1" smtClean="0">
              <a:solidFill>
                <a:srgbClr val="005197"/>
              </a:solidFill>
              <a:latin typeface="Arial" pitchFamily="34" charset="0"/>
              <a:cs typeface="Arial" pitchFamily="34" charset="0"/>
            </a:rPr>
            <a:t>nhà</a:t>
          </a:r>
          <a:r>
            <a:rPr lang="en-US" sz="1400" kern="1200" dirty="0" smtClean="0">
              <a:solidFill>
                <a:srgbClr val="005197"/>
              </a:solidFill>
              <a:latin typeface="Arial" pitchFamily="34" charset="0"/>
              <a:cs typeface="Arial" pitchFamily="34" charset="0"/>
            </a:rPr>
            <a:t> </a:t>
          </a:r>
          <a:r>
            <a:rPr lang="en-US" sz="1400" kern="1200" dirty="0" err="1" smtClean="0">
              <a:solidFill>
                <a:srgbClr val="005197"/>
              </a:solidFill>
              <a:latin typeface="Arial" pitchFamily="34" charset="0"/>
              <a:cs typeface="Arial" pitchFamily="34" charset="0"/>
            </a:rPr>
            <a:t>máy</a:t>
          </a:r>
          <a:r>
            <a:rPr lang="en-US" sz="1400" kern="1200" dirty="0" smtClean="0">
              <a:solidFill>
                <a:srgbClr val="005197"/>
              </a:solidFill>
              <a:latin typeface="Arial" pitchFamily="34" charset="0"/>
              <a:cs typeface="Arial" pitchFamily="34" charset="0"/>
            </a:rPr>
            <a:t> </a:t>
          </a:r>
          <a:r>
            <a:rPr lang="en-US" sz="1400" kern="1200" dirty="0" err="1" smtClean="0">
              <a:solidFill>
                <a:srgbClr val="005197"/>
              </a:solidFill>
              <a:latin typeface="Arial" pitchFamily="34" charset="0"/>
              <a:cs typeface="Arial" pitchFamily="34" charset="0"/>
            </a:rPr>
            <a:t>tại</a:t>
          </a:r>
          <a:r>
            <a:rPr lang="en-US" sz="1400" kern="1200" dirty="0" smtClean="0">
              <a:solidFill>
                <a:srgbClr val="005197"/>
              </a:solidFill>
              <a:latin typeface="Arial" pitchFamily="34" charset="0"/>
              <a:cs typeface="Arial" pitchFamily="34" charset="0"/>
            </a:rPr>
            <a:t> </a:t>
          </a:r>
          <a:r>
            <a:rPr lang="en-US" sz="1400" kern="1200" dirty="0" err="1" smtClean="0">
              <a:solidFill>
                <a:srgbClr val="005197"/>
              </a:solidFill>
              <a:latin typeface="Arial" pitchFamily="34" charset="0"/>
              <a:cs typeface="Arial" pitchFamily="34" charset="0"/>
            </a:rPr>
            <a:t>Dak</a:t>
          </a:r>
          <a:r>
            <a:rPr lang="en-US" sz="1400" kern="1200" dirty="0" smtClean="0">
              <a:solidFill>
                <a:srgbClr val="005197"/>
              </a:solidFill>
              <a:latin typeface="Arial" pitchFamily="34" charset="0"/>
              <a:cs typeface="Arial" pitchFamily="34" charset="0"/>
            </a:rPr>
            <a:t> </a:t>
          </a:r>
          <a:r>
            <a:rPr lang="en-US" sz="1400" kern="1200" dirty="0" err="1" smtClean="0">
              <a:solidFill>
                <a:srgbClr val="005197"/>
              </a:solidFill>
              <a:latin typeface="Arial" pitchFamily="34" charset="0"/>
              <a:cs typeface="Arial" pitchFamily="34" charset="0"/>
            </a:rPr>
            <a:t>Lak</a:t>
          </a:r>
          <a:r>
            <a:rPr lang="en-US" sz="1400" kern="1200" dirty="0" smtClean="0">
              <a:solidFill>
                <a:srgbClr val="005197"/>
              </a:solidFill>
              <a:latin typeface="Arial" pitchFamily="34" charset="0"/>
              <a:cs typeface="Arial" pitchFamily="34" charset="0"/>
            </a:rPr>
            <a:t>, </a:t>
          </a:r>
          <a:r>
            <a:rPr lang="en-US" sz="1400" kern="1200" dirty="0" err="1" smtClean="0">
              <a:solidFill>
                <a:srgbClr val="005197"/>
              </a:solidFill>
              <a:latin typeface="Arial" pitchFamily="34" charset="0"/>
              <a:cs typeface="Arial" pitchFamily="34" charset="0"/>
            </a:rPr>
            <a:t>Bình</a:t>
          </a:r>
          <a:r>
            <a:rPr lang="en-US" sz="1400" kern="1200" dirty="0" smtClean="0">
              <a:solidFill>
                <a:srgbClr val="005197"/>
              </a:solidFill>
              <a:latin typeface="Arial" pitchFamily="34" charset="0"/>
              <a:cs typeface="Arial" pitchFamily="34" charset="0"/>
            </a:rPr>
            <a:t> </a:t>
          </a:r>
          <a:r>
            <a:rPr lang="en-US" sz="1400" kern="1200" dirty="0" err="1" smtClean="0">
              <a:solidFill>
                <a:srgbClr val="005197"/>
              </a:solidFill>
              <a:latin typeface="Arial" pitchFamily="34" charset="0"/>
              <a:cs typeface="Arial" pitchFamily="34" charset="0"/>
            </a:rPr>
            <a:t>Dương</a:t>
          </a:r>
          <a:r>
            <a:rPr lang="en-US" sz="1400" kern="1200" dirty="0" smtClean="0">
              <a:solidFill>
                <a:srgbClr val="005197"/>
              </a:solidFill>
              <a:latin typeface="Arial" pitchFamily="34" charset="0"/>
              <a:cs typeface="Arial" pitchFamily="34" charset="0"/>
            </a:rPr>
            <a:t> </a:t>
          </a:r>
          <a:r>
            <a:rPr lang="en-US" sz="1400" kern="1200" dirty="0" err="1" smtClean="0">
              <a:solidFill>
                <a:srgbClr val="005197"/>
              </a:solidFill>
              <a:latin typeface="Arial" pitchFamily="34" charset="0"/>
              <a:cs typeface="Arial" pitchFamily="34" charset="0"/>
            </a:rPr>
            <a:t>và</a:t>
          </a:r>
          <a:r>
            <a:rPr lang="en-US" sz="1400" kern="1200" dirty="0" smtClean="0">
              <a:solidFill>
                <a:srgbClr val="005197"/>
              </a:solidFill>
              <a:latin typeface="Arial" pitchFamily="34" charset="0"/>
              <a:cs typeface="Arial" pitchFamily="34" charset="0"/>
            </a:rPr>
            <a:t> TP HCM</a:t>
          </a:r>
        </a:p>
      </dgm:t>
    </dgm:pt>
    <dgm:pt modelId="{B8BD58F8-01D9-4B66-8295-51C7C6941071}">
      <dgm:prSet phldrT="[Text]"/>
      <dgm:spPr>
        <a:solidFill>
          <a:schemeClr val="accent6">
            <a:lumMod val="75000"/>
          </a:schemeClr>
        </a:solidFill>
      </dgm:spPr>
      <dgm:t>
        <a:bodyPr/>
        <a:lstStyle/>
        <a:p>
          <a:r>
            <a:rPr lang="en-US" dirty="0" smtClean="0">
              <a:latin typeface="Arial" pitchFamily="34" charset="0"/>
              <a:cs typeface="Arial" pitchFamily="34" charset="0"/>
            </a:rPr>
            <a:t>2003</a:t>
          </a:r>
          <a:endParaRPr lang="en-US" dirty="0">
            <a:latin typeface="Arial" pitchFamily="34" charset="0"/>
            <a:cs typeface="Arial" pitchFamily="34" charset="0"/>
          </a:endParaRPr>
        </a:p>
      </dgm:t>
    </dgm:pt>
    <dgm:pt modelId="{B15D0705-4C15-4630-9F47-D275E4BA2470}" type="sibTrans" cxnId="{42DCCD77-373D-4EA7-8E9B-002EC2700269}">
      <dgm:prSet/>
      <dgm:spPr/>
      <dgm:t>
        <a:bodyPr/>
        <a:lstStyle/>
        <a:p>
          <a:endParaRPr lang="en-US">
            <a:latin typeface="Arial" pitchFamily="34" charset="0"/>
            <a:cs typeface="Arial" pitchFamily="34" charset="0"/>
          </a:endParaRPr>
        </a:p>
      </dgm:t>
    </dgm:pt>
    <dgm:pt modelId="{D4F1F738-0AB7-475F-9EC0-34173F571D21}" type="parTrans" cxnId="{42DCCD77-373D-4EA7-8E9B-002EC2700269}">
      <dgm:prSet/>
      <dgm:spPr/>
      <dgm:t>
        <a:bodyPr/>
        <a:lstStyle/>
        <a:p>
          <a:endParaRPr lang="en-US">
            <a:latin typeface="Arial" pitchFamily="34" charset="0"/>
            <a:cs typeface="Arial" pitchFamily="34" charset="0"/>
          </a:endParaRPr>
        </a:p>
      </dgm:t>
    </dgm:pt>
    <dgm:pt modelId="{6A3F1C24-4AF2-428F-AB72-571D97BBFC8B}" type="sibTrans" cxnId="{F2F863CD-176B-4827-9974-405B2537CA55}">
      <dgm:prSet/>
      <dgm:spPr/>
      <dgm:t>
        <a:bodyPr/>
        <a:lstStyle/>
        <a:p>
          <a:endParaRPr lang="en-US">
            <a:latin typeface="Arial" pitchFamily="34" charset="0"/>
            <a:cs typeface="Arial" pitchFamily="34" charset="0"/>
          </a:endParaRPr>
        </a:p>
      </dgm:t>
    </dgm:pt>
    <dgm:pt modelId="{78579CD8-3598-4D2E-AF7F-47C80BB9D272}" type="parTrans" cxnId="{F2F863CD-176B-4827-9974-405B2537CA55}">
      <dgm:prSet/>
      <dgm:spPr/>
      <dgm:t>
        <a:bodyPr/>
        <a:lstStyle/>
        <a:p>
          <a:endParaRPr lang="en-US">
            <a:latin typeface="Arial" pitchFamily="34" charset="0"/>
            <a:cs typeface="Arial" pitchFamily="34" charset="0"/>
          </a:endParaRPr>
        </a:p>
      </dgm:t>
    </dgm:pt>
    <dgm:pt modelId="{67269945-503F-48EB-9026-44B4AF1A8654}">
      <dgm:prSet phldrT="[Text]"/>
      <dgm:spPr>
        <a:solidFill>
          <a:schemeClr val="accent6">
            <a:lumMod val="75000"/>
          </a:schemeClr>
        </a:solidFill>
      </dgm:spPr>
      <dgm:t>
        <a:bodyPr/>
        <a:lstStyle/>
        <a:p>
          <a:r>
            <a:rPr lang="en-US" dirty="0" smtClean="0">
              <a:latin typeface="Arial" pitchFamily="34" charset="0"/>
              <a:cs typeface="Arial" pitchFamily="34" charset="0"/>
            </a:rPr>
            <a:t>2007</a:t>
          </a:r>
          <a:endParaRPr lang="en-US" dirty="0">
            <a:latin typeface="Arial" pitchFamily="34" charset="0"/>
            <a:cs typeface="Arial" pitchFamily="34" charset="0"/>
          </a:endParaRPr>
        </a:p>
      </dgm:t>
    </dgm:pt>
    <dgm:pt modelId="{655328B1-95F2-4E39-BE6F-0CDDE81C3C93}" type="parTrans" cxnId="{51A2EEE3-95E8-45B8-A749-358E70EAC463}">
      <dgm:prSet/>
      <dgm:spPr/>
      <dgm:t>
        <a:bodyPr/>
        <a:lstStyle/>
        <a:p>
          <a:endParaRPr lang="en-US"/>
        </a:p>
      </dgm:t>
    </dgm:pt>
    <dgm:pt modelId="{14CDB197-F52D-4115-BE06-92E3DD500A2A}" type="sibTrans" cxnId="{51A2EEE3-95E8-45B8-A749-358E70EAC463}">
      <dgm:prSet/>
      <dgm:spPr/>
      <dgm:t>
        <a:bodyPr/>
        <a:lstStyle/>
        <a:p>
          <a:endParaRPr lang="en-US"/>
        </a:p>
      </dgm:t>
    </dgm:pt>
    <dgm:pt modelId="{667F027F-6CE9-4008-894A-99459A488FD9}">
      <dgm:prSet phldrT="[Text]" custT="1"/>
      <dgm:spPr>
        <a:solidFill>
          <a:schemeClr val="accent6">
            <a:lumMod val="20000"/>
            <a:lumOff val="80000"/>
            <a:alpha val="90000"/>
          </a:schemeClr>
        </a:solidFill>
      </dgm:spPr>
      <dgm:t>
        <a:bodyPr anchor="ctr"/>
        <a:lstStyle/>
        <a:p>
          <a:r>
            <a:rPr lang="en-US" sz="1400" kern="1200" dirty="0" smtClean="0">
              <a:solidFill>
                <a:srgbClr val="005197"/>
              </a:solidFill>
              <a:latin typeface="Arial" pitchFamily="34" charset="0"/>
              <a:cs typeface="Arial" pitchFamily="34" charset="0"/>
            </a:rPr>
            <a:t>T</a:t>
          </a:r>
          <a:r>
            <a:rPr lang="vi-VN" sz="1400" kern="1200" dirty="0" smtClean="0">
              <a:solidFill>
                <a:srgbClr val="005197"/>
              </a:solidFill>
              <a:latin typeface="Arial" pitchFamily="34" charset="0"/>
              <a:cs typeface="Arial" pitchFamily="34" charset="0"/>
            </a:rPr>
            <a:t>ăng vốn điều lệ lên thành 150 tỷ đồng cùng với thặng dư vốn trên 470 tỷ đồng. </a:t>
          </a:r>
          <a:endParaRPr lang="en-US" sz="1400" kern="1200" dirty="0" smtClean="0">
            <a:solidFill>
              <a:srgbClr val="005197"/>
            </a:solidFill>
            <a:latin typeface="Arial" pitchFamily="34" charset="0"/>
            <a:cs typeface="Arial" pitchFamily="34" charset="0"/>
          </a:endParaRPr>
        </a:p>
      </dgm:t>
    </dgm:pt>
    <dgm:pt modelId="{C270AA7D-3A55-4CE6-9625-C14E151ED4CF}" type="parTrans" cxnId="{BE98EBD8-FC54-4FC9-80AB-6C96D34EFADD}">
      <dgm:prSet/>
      <dgm:spPr/>
      <dgm:t>
        <a:bodyPr/>
        <a:lstStyle/>
        <a:p>
          <a:endParaRPr lang="en-US"/>
        </a:p>
      </dgm:t>
    </dgm:pt>
    <dgm:pt modelId="{F16DC0C8-F891-4FDB-B81F-1B522EC60454}" type="sibTrans" cxnId="{BE98EBD8-FC54-4FC9-80AB-6C96D34EFADD}">
      <dgm:prSet/>
      <dgm:spPr/>
      <dgm:t>
        <a:bodyPr/>
        <a:lstStyle/>
        <a:p>
          <a:endParaRPr lang="en-US"/>
        </a:p>
      </dgm:t>
    </dgm:pt>
    <dgm:pt modelId="{F53D01E5-628A-4ECD-A480-DC313F74449F}">
      <dgm:prSet phldrT="[Text]" custT="1"/>
      <dgm:spPr>
        <a:solidFill>
          <a:schemeClr val="accent6">
            <a:lumMod val="20000"/>
            <a:lumOff val="80000"/>
            <a:alpha val="90000"/>
          </a:schemeClr>
        </a:solidFill>
      </dgm:spPr>
      <dgm:t>
        <a:bodyPr/>
        <a:lstStyle/>
        <a:p>
          <a:r>
            <a:rPr lang="en-US" sz="1400" kern="1200" dirty="0" err="1" smtClean="0">
              <a:solidFill>
                <a:srgbClr val="005197"/>
              </a:solidFill>
              <a:latin typeface="Arial" pitchFamily="34" charset="0"/>
              <a:cs typeface="Arial" pitchFamily="34" charset="0"/>
            </a:rPr>
            <a:t>Mở</a:t>
          </a:r>
          <a:r>
            <a:rPr lang="en-US" sz="1400" kern="1200" dirty="0" smtClean="0">
              <a:solidFill>
                <a:srgbClr val="005197"/>
              </a:solidFill>
              <a:latin typeface="Arial" pitchFamily="34" charset="0"/>
              <a:cs typeface="Arial" pitchFamily="34" charset="0"/>
            </a:rPr>
            <a:t> </a:t>
          </a:r>
          <a:r>
            <a:rPr lang="en-US" sz="1400" kern="1200" dirty="0" err="1" smtClean="0">
              <a:solidFill>
                <a:srgbClr val="005197"/>
              </a:solidFill>
              <a:latin typeface="Arial" pitchFamily="34" charset="0"/>
              <a:cs typeface="Arial" pitchFamily="34" charset="0"/>
            </a:rPr>
            <a:t>thêm</a:t>
          </a:r>
          <a:r>
            <a:rPr lang="vi-VN" sz="1400" kern="1200" dirty="0" smtClean="0">
              <a:solidFill>
                <a:srgbClr val="005197"/>
              </a:solidFill>
              <a:latin typeface="Arial" pitchFamily="34" charset="0"/>
              <a:cs typeface="Arial" pitchFamily="34" charset="0"/>
            </a:rPr>
            <a:t> 2 nhà máy tại Phú Yên và 1 nhà máy hiện đại nhất Việt Nam tại Bình Dương. </a:t>
          </a:r>
          <a:endParaRPr lang="en-US" sz="1400" kern="1200" dirty="0" smtClean="0">
            <a:solidFill>
              <a:srgbClr val="005197"/>
            </a:solidFill>
            <a:latin typeface="Arial" pitchFamily="34" charset="0"/>
            <a:cs typeface="Arial" pitchFamily="34" charset="0"/>
          </a:endParaRPr>
        </a:p>
      </dgm:t>
    </dgm:pt>
    <dgm:pt modelId="{1DDEA79F-7CB5-4930-8EC0-77B227E0EF1E}" type="parTrans" cxnId="{8BACC679-E091-405A-9F4B-051BEAEE4A34}">
      <dgm:prSet/>
      <dgm:spPr/>
      <dgm:t>
        <a:bodyPr/>
        <a:lstStyle/>
        <a:p>
          <a:endParaRPr lang="en-US"/>
        </a:p>
      </dgm:t>
    </dgm:pt>
    <dgm:pt modelId="{6A342228-A002-46BD-98AA-A5B1513685A8}" type="sibTrans" cxnId="{8BACC679-E091-405A-9F4B-051BEAEE4A34}">
      <dgm:prSet/>
      <dgm:spPr/>
      <dgm:t>
        <a:bodyPr/>
        <a:lstStyle/>
        <a:p>
          <a:endParaRPr lang="en-US"/>
        </a:p>
      </dgm:t>
    </dgm:pt>
    <dgm:pt modelId="{5AE5A7C8-5548-4178-988F-2DCA644D3F34}">
      <dgm:prSet phldrT="[Text]" custT="1"/>
      <dgm:spPr>
        <a:solidFill>
          <a:schemeClr val="accent6">
            <a:lumMod val="20000"/>
            <a:lumOff val="80000"/>
            <a:alpha val="90000"/>
          </a:schemeClr>
        </a:solidFill>
      </dgm:spPr>
      <dgm:t>
        <a:bodyPr/>
        <a:lstStyle/>
        <a:p>
          <a:r>
            <a:rPr lang="vi-VN" sz="1400" kern="1200" dirty="0" smtClean="0">
              <a:solidFill>
                <a:srgbClr val="005197"/>
              </a:solidFill>
              <a:latin typeface="Arial" pitchFamily="34" charset="0"/>
              <a:cs typeface="Arial" pitchFamily="34" charset="0"/>
            </a:rPr>
            <a:t>TTF là một trong 30 doanh nghiệp đầu tiên có thương hiệu được Chính phủ chọn vào Chương trình Thương hiệu Quốc gia.</a:t>
          </a:r>
          <a:endParaRPr lang="en-US" sz="1400" kern="1200" dirty="0" smtClean="0">
            <a:solidFill>
              <a:srgbClr val="005197"/>
            </a:solidFill>
            <a:latin typeface="Arial" pitchFamily="34" charset="0"/>
            <a:cs typeface="Arial" pitchFamily="34" charset="0"/>
          </a:endParaRPr>
        </a:p>
      </dgm:t>
    </dgm:pt>
    <dgm:pt modelId="{4924A635-C670-4733-9258-2FB9B63673FB}" type="parTrans" cxnId="{C7B1F6FF-0E26-41C7-B71B-DF922EE9FDD7}">
      <dgm:prSet/>
      <dgm:spPr/>
      <dgm:t>
        <a:bodyPr/>
        <a:lstStyle/>
        <a:p>
          <a:endParaRPr lang="en-US"/>
        </a:p>
      </dgm:t>
    </dgm:pt>
    <dgm:pt modelId="{A7ED479C-F230-4F3E-85BD-97A1FD84D694}" type="sibTrans" cxnId="{C7B1F6FF-0E26-41C7-B71B-DF922EE9FDD7}">
      <dgm:prSet/>
      <dgm:spPr/>
      <dgm:t>
        <a:bodyPr/>
        <a:lstStyle/>
        <a:p>
          <a:endParaRPr lang="en-US"/>
        </a:p>
      </dgm:t>
    </dgm:pt>
    <dgm:pt modelId="{3D4E76DE-C1BC-4E0F-9139-771B5406C1F5}">
      <dgm:prSet phldrT="[Text]" custT="1"/>
      <dgm:spPr>
        <a:solidFill>
          <a:schemeClr val="accent6">
            <a:lumMod val="20000"/>
            <a:lumOff val="80000"/>
            <a:alpha val="90000"/>
          </a:schemeClr>
        </a:solidFill>
      </dgm:spPr>
      <dgm:t>
        <a:bodyPr anchor="ctr"/>
        <a:lstStyle/>
        <a:p>
          <a:r>
            <a:rPr lang="vi-VN" sz="1400" kern="1200" dirty="0" smtClean="0">
              <a:solidFill>
                <a:srgbClr val="005197"/>
              </a:solidFill>
              <a:latin typeface="Arial" pitchFamily="34" charset="0"/>
              <a:cs typeface="Arial" pitchFamily="34" charset="0"/>
            </a:rPr>
            <a:t>Các cổ đông lớn</a:t>
          </a:r>
          <a:r>
            <a:rPr lang="en-US" sz="1400" kern="1200" dirty="0" smtClean="0">
              <a:solidFill>
                <a:srgbClr val="005197"/>
              </a:solidFill>
              <a:latin typeface="Arial" pitchFamily="34" charset="0"/>
              <a:cs typeface="Arial" pitchFamily="34" charset="0"/>
            </a:rPr>
            <a:t>:</a:t>
          </a:r>
          <a:r>
            <a:rPr lang="vi-VN" sz="1400" kern="1200" dirty="0" smtClean="0">
              <a:solidFill>
                <a:srgbClr val="005197"/>
              </a:solidFill>
              <a:latin typeface="Arial" pitchFamily="34" charset="0"/>
              <a:cs typeface="Arial" pitchFamily="34" charset="0"/>
            </a:rPr>
            <a:t> Aureos, VOF, CK Bảo Việt, Tong Yang, KITMC, Vietnam Emerging Equities Fund, Vietnam Holding, Vietnam Investment Fund</a:t>
          </a:r>
          <a:endParaRPr lang="en-US" sz="1400" kern="1200" dirty="0" smtClean="0">
            <a:solidFill>
              <a:srgbClr val="005197"/>
            </a:solidFill>
            <a:latin typeface="Arial" pitchFamily="34" charset="0"/>
            <a:cs typeface="Arial" pitchFamily="34" charset="0"/>
          </a:endParaRPr>
        </a:p>
      </dgm:t>
    </dgm:pt>
    <dgm:pt modelId="{D3BAC8EE-5468-41F7-BE1E-4F1472580E0B}" type="parTrans" cxnId="{12A665EE-B0AB-40A6-9D07-B4553E6B1DA5}">
      <dgm:prSet/>
      <dgm:spPr/>
      <dgm:t>
        <a:bodyPr/>
        <a:lstStyle/>
        <a:p>
          <a:endParaRPr lang="en-US"/>
        </a:p>
      </dgm:t>
    </dgm:pt>
    <dgm:pt modelId="{A6558BC2-9435-4D06-B779-A3D2D38F1B9C}" type="sibTrans" cxnId="{12A665EE-B0AB-40A6-9D07-B4553E6B1DA5}">
      <dgm:prSet/>
      <dgm:spPr/>
      <dgm:t>
        <a:bodyPr/>
        <a:lstStyle/>
        <a:p>
          <a:endParaRPr lang="en-US"/>
        </a:p>
      </dgm:t>
    </dgm:pt>
    <dgm:pt modelId="{DD20B9BF-BF53-41DB-BAD7-A87776BBD4AC}">
      <dgm:prSet phldrT="[Text]" custT="1"/>
      <dgm:spPr>
        <a:solidFill>
          <a:schemeClr val="accent6">
            <a:lumMod val="20000"/>
            <a:lumOff val="80000"/>
            <a:alpha val="90000"/>
          </a:schemeClr>
        </a:solidFill>
      </dgm:spPr>
      <dgm:t>
        <a:bodyPr anchor="ctr"/>
        <a:lstStyle/>
        <a:p>
          <a:r>
            <a:rPr lang="en-US" sz="1400" kern="1200" dirty="0" smtClean="0">
              <a:solidFill>
                <a:srgbClr val="005197"/>
              </a:solidFill>
              <a:latin typeface="Arial" pitchFamily="34" charset="0"/>
              <a:cs typeface="Arial" pitchFamily="34" charset="0"/>
            </a:rPr>
            <a:t>T</a:t>
          </a:r>
          <a:r>
            <a:rPr lang="vi-VN" sz="1400" kern="1200" dirty="0" smtClean="0">
              <a:solidFill>
                <a:srgbClr val="005197"/>
              </a:solidFill>
              <a:latin typeface="Arial" pitchFamily="34" charset="0"/>
              <a:cs typeface="Arial" pitchFamily="34" charset="0"/>
            </a:rPr>
            <a:t>hành lập các công ty trồng rừng tại Dak Lak và Phú Yên với quy mô 100.000ha tại Việt Nam</a:t>
          </a:r>
          <a:endParaRPr lang="en-US" sz="1400" kern="1200" dirty="0" smtClean="0">
            <a:solidFill>
              <a:srgbClr val="005197"/>
            </a:solidFill>
            <a:latin typeface="Arial" pitchFamily="34" charset="0"/>
            <a:cs typeface="Arial" pitchFamily="34" charset="0"/>
          </a:endParaRPr>
        </a:p>
      </dgm:t>
    </dgm:pt>
    <dgm:pt modelId="{EAC7A696-49CD-40BB-9111-C2A615A05853}" type="parTrans" cxnId="{97704936-01F4-496F-9EC3-9341EA18A54B}">
      <dgm:prSet/>
      <dgm:spPr/>
      <dgm:t>
        <a:bodyPr/>
        <a:lstStyle/>
        <a:p>
          <a:endParaRPr lang="en-US"/>
        </a:p>
      </dgm:t>
    </dgm:pt>
    <dgm:pt modelId="{6237DA26-686B-4734-A468-CD9455ADFB14}" type="sibTrans" cxnId="{97704936-01F4-496F-9EC3-9341EA18A54B}">
      <dgm:prSet/>
      <dgm:spPr/>
      <dgm:t>
        <a:bodyPr/>
        <a:lstStyle/>
        <a:p>
          <a:endParaRPr lang="en-US"/>
        </a:p>
      </dgm:t>
    </dgm:pt>
    <dgm:pt modelId="{D471EEE9-9AE3-4CED-A971-6E8AB3332E67}" type="pres">
      <dgm:prSet presAssocID="{F92DE701-8BF3-481B-A16E-11FF4FD58ED7}" presName="Name0" presStyleCnt="0">
        <dgm:presLayoutVars>
          <dgm:dir/>
          <dgm:animLvl val="lvl"/>
          <dgm:resizeHandles/>
        </dgm:presLayoutVars>
      </dgm:prSet>
      <dgm:spPr/>
      <dgm:t>
        <a:bodyPr/>
        <a:lstStyle/>
        <a:p>
          <a:endParaRPr lang="en-US"/>
        </a:p>
      </dgm:t>
    </dgm:pt>
    <dgm:pt modelId="{9D5C7D01-F0B7-4CF2-B50F-314D542AF3B2}" type="pres">
      <dgm:prSet presAssocID="{D6D67304-710E-4A59-9372-1FAD73136CBA}" presName="linNode" presStyleCnt="0"/>
      <dgm:spPr/>
    </dgm:pt>
    <dgm:pt modelId="{FD35E190-C43D-477C-8D57-1CE062D5EF0D}" type="pres">
      <dgm:prSet presAssocID="{D6D67304-710E-4A59-9372-1FAD73136CBA}" presName="parentShp" presStyleLbl="node1" presStyleIdx="0" presStyleCnt="4">
        <dgm:presLayoutVars>
          <dgm:bulletEnabled val="1"/>
        </dgm:presLayoutVars>
      </dgm:prSet>
      <dgm:spPr/>
      <dgm:t>
        <a:bodyPr/>
        <a:lstStyle/>
        <a:p>
          <a:endParaRPr lang="en-US"/>
        </a:p>
      </dgm:t>
    </dgm:pt>
    <dgm:pt modelId="{26241BCA-DD46-4A3E-8551-42B176396A4A}" type="pres">
      <dgm:prSet presAssocID="{D6D67304-710E-4A59-9372-1FAD73136CBA}" presName="childShp" presStyleLbl="bgAccFollowNode1" presStyleIdx="0" presStyleCnt="4" custScaleX="418288">
        <dgm:presLayoutVars>
          <dgm:bulletEnabled val="1"/>
        </dgm:presLayoutVars>
      </dgm:prSet>
      <dgm:spPr/>
      <dgm:t>
        <a:bodyPr/>
        <a:lstStyle/>
        <a:p>
          <a:endParaRPr lang="en-US"/>
        </a:p>
      </dgm:t>
    </dgm:pt>
    <dgm:pt modelId="{04323267-FBFB-4891-800A-39A801131424}" type="pres">
      <dgm:prSet presAssocID="{12B4BE73-C5E1-49AE-9C26-06A80E09E9BC}" presName="spacing" presStyleCnt="0"/>
      <dgm:spPr/>
    </dgm:pt>
    <dgm:pt modelId="{9E31D924-EC5F-460E-939F-672EEE54C6C2}" type="pres">
      <dgm:prSet presAssocID="{B8BD58F8-01D9-4B66-8295-51C7C6941071}" presName="linNode" presStyleCnt="0"/>
      <dgm:spPr/>
    </dgm:pt>
    <dgm:pt modelId="{284518AA-B2AA-4B88-8F25-D8BD93778674}" type="pres">
      <dgm:prSet presAssocID="{B8BD58F8-01D9-4B66-8295-51C7C6941071}" presName="parentShp" presStyleLbl="node1" presStyleIdx="1" presStyleCnt="4" custLinFactNeighborY="-8704">
        <dgm:presLayoutVars>
          <dgm:bulletEnabled val="1"/>
        </dgm:presLayoutVars>
      </dgm:prSet>
      <dgm:spPr/>
      <dgm:t>
        <a:bodyPr/>
        <a:lstStyle/>
        <a:p>
          <a:endParaRPr lang="en-US"/>
        </a:p>
      </dgm:t>
    </dgm:pt>
    <dgm:pt modelId="{BFAED5D9-1097-48CE-8F51-D16EACE8B4EB}" type="pres">
      <dgm:prSet presAssocID="{B8BD58F8-01D9-4B66-8295-51C7C6941071}" presName="childShp" presStyleLbl="bgAccFollowNode1" presStyleIdx="1" presStyleCnt="4" custScaleX="419941" custLinFactNeighborY="-8704">
        <dgm:presLayoutVars>
          <dgm:bulletEnabled val="1"/>
        </dgm:presLayoutVars>
      </dgm:prSet>
      <dgm:spPr/>
      <dgm:t>
        <a:bodyPr/>
        <a:lstStyle/>
        <a:p>
          <a:endParaRPr lang="en-US"/>
        </a:p>
      </dgm:t>
    </dgm:pt>
    <dgm:pt modelId="{6F6A849D-A5B1-41C2-AA8F-97C9E077B51F}" type="pres">
      <dgm:prSet presAssocID="{B15D0705-4C15-4630-9F47-D275E4BA2470}" presName="spacing" presStyleCnt="0"/>
      <dgm:spPr/>
    </dgm:pt>
    <dgm:pt modelId="{9689AE5F-4994-469D-A4E5-6A696DCD3C07}" type="pres">
      <dgm:prSet presAssocID="{8173400B-6935-4E22-A283-5941C58987BC}" presName="linNode" presStyleCnt="0"/>
      <dgm:spPr/>
    </dgm:pt>
    <dgm:pt modelId="{D9AE02C7-9E51-4DA5-A43D-7AA62CCA0468}" type="pres">
      <dgm:prSet presAssocID="{8173400B-6935-4E22-A283-5941C58987BC}" presName="parentShp" presStyleLbl="node1" presStyleIdx="2" presStyleCnt="4" custScaleY="149093" custLinFactY="75508" custLinFactNeighborX="-327" custLinFactNeighborY="100000">
        <dgm:presLayoutVars>
          <dgm:bulletEnabled val="1"/>
        </dgm:presLayoutVars>
      </dgm:prSet>
      <dgm:spPr/>
      <dgm:t>
        <a:bodyPr/>
        <a:lstStyle/>
        <a:p>
          <a:endParaRPr lang="en-US"/>
        </a:p>
      </dgm:t>
    </dgm:pt>
    <dgm:pt modelId="{8B7296AA-3F73-4A04-ACBB-CE9BA1B9805E}" type="pres">
      <dgm:prSet presAssocID="{8173400B-6935-4E22-A283-5941C58987BC}" presName="childShp" presStyleLbl="bgAccFollowNode1" presStyleIdx="2" presStyleCnt="4" custScaleX="414109" custScaleY="161262" custLinFactY="70607" custLinFactNeighborX="-1113" custLinFactNeighborY="100000">
        <dgm:presLayoutVars>
          <dgm:bulletEnabled val="1"/>
        </dgm:presLayoutVars>
      </dgm:prSet>
      <dgm:spPr/>
      <dgm:t>
        <a:bodyPr/>
        <a:lstStyle/>
        <a:p>
          <a:endParaRPr lang="en-US"/>
        </a:p>
      </dgm:t>
    </dgm:pt>
    <dgm:pt modelId="{0D67F1D8-6601-49AC-AA8A-F706B77A7228}" type="pres">
      <dgm:prSet presAssocID="{42B737C1-3B02-41F7-9376-332BD29343BF}" presName="spacing" presStyleCnt="0"/>
      <dgm:spPr/>
    </dgm:pt>
    <dgm:pt modelId="{131423C7-F130-4FED-89C4-CDC662DCB70A}" type="pres">
      <dgm:prSet presAssocID="{67269945-503F-48EB-9026-44B4AF1A8654}" presName="linNode" presStyleCnt="0"/>
      <dgm:spPr/>
    </dgm:pt>
    <dgm:pt modelId="{A66574DB-E335-440C-9B75-C613AC481239}" type="pres">
      <dgm:prSet presAssocID="{67269945-503F-48EB-9026-44B4AF1A8654}" presName="parentShp" presStyleLbl="node1" presStyleIdx="3" presStyleCnt="4" custScaleY="137256" custLinFactY="-77238" custLinFactNeighborX="-158" custLinFactNeighborY="-100000">
        <dgm:presLayoutVars>
          <dgm:bulletEnabled val="1"/>
        </dgm:presLayoutVars>
      </dgm:prSet>
      <dgm:spPr/>
      <dgm:t>
        <a:bodyPr/>
        <a:lstStyle/>
        <a:p>
          <a:endParaRPr lang="en-US"/>
        </a:p>
      </dgm:t>
    </dgm:pt>
    <dgm:pt modelId="{BA435887-8BBE-4568-A442-DCA8DDF062CD}" type="pres">
      <dgm:prSet presAssocID="{67269945-503F-48EB-9026-44B4AF1A8654}" presName="childShp" presStyleLbl="bgAccFollowNode1" presStyleIdx="3" presStyleCnt="4" custScaleX="419941" custScaleY="168628" custLinFactY="-77238" custLinFactNeighborX="237" custLinFactNeighborY="-100000">
        <dgm:presLayoutVars>
          <dgm:bulletEnabled val="1"/>
        </dgm:presLayoutVars>
      </dgm:prSet>
      <dgm:spPr/>
      <dgm:t>
        <a:bodyPr/>
        <a:lstStyle/>
        <a:p>
          <a:endParaRPr lang="en-US"/>
        </a:p>
      </dgm:t>
    </dgm:pt>
  </dgm:ptLst>
  <dgm:cxnLst>
    <dgm:cxn modelId="{8BACC679-E091-405A-9F4B-051BEAEE4A34}" srcId="{8173400B-6935-4E22-A283-5941C58987BC}" destId="{F53D01E5-628A-4ECD-A480-DC313F74449F}" srcOrd="0" destOrd="0" parTransId="{1DDEA79F-7CB5-4930-8EC0-77B227E0EF1E}" sibTransId="{6A342228-A002-46BD-98AA-A5B1513685A8}"/>
    <dgm:cxn modelId="{4446A7D4-D3E8-4D5E-B90A-09D2A17C8B92}" type="presOf" srcId="{D6D67304-710E-4A59-9372-1FAD73136CBA}" destId="{FD35E190-C43D-477C-8D57-1CE062D5EF0D}" srcOrd="0" destOrd="0" presId="urn:microsoft.com/office/officeart/2005/8/layout/vList6"/>
    <dgm:cxn modelId="{CFFCCE90-76E5-4981-BD1B-6D383B7A6622}" type="presOf" srcId="{8756BED5-36E6-4A40-A0C1-22E2081B763D}" destId="{BFAED5D9-1097-48CE-8F51-D16EACE8B4EB}" srcOrd="0" destOrd="0" presId="urn:microsoft.com/office/officeart/2005/8/layout/vList6"/>
    <dgm:cxn modelId="{7C06546E-2D2D-4747-80B5-D7A265C92793}" type="presOf" srcId="{8173400B-6935-4E22-A283-5941C58987BC}" destId="{D9AE02C7-9E51-4DA5-A43D-7AA62CCA0468}" srcOrd="0" destOrd="0" presId="urn:microsoft.com/office/officeart/2005/8/layout/vList6"/>
    <dgm:cxn modelId="{97704936-01F4-496F-9EC3-9341EA18A54B}" srcId="{67269945-503F-48EB-9026-44B4AF1A8654}" destId="{DD20B9BF-BF53-41DB-BAD7-A87776BBD4AC}" srcOrd="2" destOrd="0" parTransId="{EAC7A696-49CD-40BB-9111-C2A615A05853}" sibTransId="{6237DA26-686B-4734-A468-CD9455ADFB14}"/>
    <dgm:cxn modelId="{42DCCD77-373D-4EA7-8E9B-002EC2700269}" srcId="{F92DE701-8BF3-481B-A16E-11FF4FD58ED7}" destId="{B8BD58F8-01D9-4B66-8295-51C7C6941071}" srcOrd="1" destOrd="0" parTransId="{D4F1F738-0AB7-475F-9EC0-34173F571D21}" sibTransId="{B15D0705-4C15-4630-9F47-D275E4BA2470}"/>
    <dgm:cxn modelId="{13BA1DD3-7EF0-48BC-AA2D-A5F648A8C470}" srcId="{D6D67304-710E-4A59-9372-1FAD73136CBA}" destId="{4FE4A4DF-1879-4046-8FDD-79376CBE9AF7}" srcOrd="0" destOrd="0" parTransId="{25DDAE03-9BE5-47A6-86A8-AE8DDBAE47B1}" sibTransId="{876F6D6D-1DBB-427D-9B50-649695ECED14}"/>
    <dgm:cxn modelId="{51A2EEE3-95E8-45B8-A749-358E70EAC463}" srcId="{F92DE701-8BF3-481B-A16E-11FF4FD58ED7}" destId="{67269945-503F-48EB-9026-44B4AF1A8654}" srcOrd="3" destOrd="0" parTransId="{655328B1-95F2-4E39-BE6F-0CDDE81C3C93}" sibTransId="{14CDB197-F52D-4115-BE06-92E3DD500A2A}"/>
    <dgm:cxn modelId="{12A665EE-B0AB-40A6-9D07-B4553E6B1DA5}" srcId="{67269945-503F-48EB-9026-44B4AF1A8654}" destId="{3D4E76DE-C1BC-4E0F-9139-771B5406C1F5}" srcOrd="1" destOrd="0" parTransId="{D3BAC8EE-5468-41F7-BE1E-4F1472580E0B}" sibTransId="{A6558BC2-9435-4D06-B779-A3D2D38F1B9C}"/>
    <dgm:cxn modelId="{1378F9E3-23BA-45FF-873E-8F11A760E632}" type="presOf" srcId="{3D4E76DE-C1BC-4E0F-9139-771B5406C1F5}" destId="{BA435887-8BBE-4568-A442-DCA8DDF062CD}" srcOrd="0" destOrd="1" presId="urn:microsoft.com/office/officeart/2005/8/layout/vList6"/>
    <dgm:cxn modelId="{BE98EBD8-FC54-4FC9-80AB-6C96D34EFADD}" srcId="{67269945-503F-48EB-9026-44B4AF1A8654}" destId="{667F027F-6CE9-4008-894A-99459A488FD9}" srcOrd="0" destOrd="0" parTransId="{C270AA7D-3A55-4CE6-9625-C14E151ED4CF}" sibTransId="{F16DC0C8-F891-4FDB-B81F-1B522EC60454}"/>
    <dgm:cxn modelId="{F2F863CD-176B-4827-9974-405B2537CA55}" srcId="{B8BD58F8-01D9-4B66-8295-51C7C6941071}" destId="{8756BED5-36E6-4A40-A0C1-22E2081B763D}" srcOrd="0" destOrd="0" parTransId="{78579CD8-3598-4D2E-AF7F-47C80BB9D272}" sibTransId="{6A3F1C24-4AF2-428F-AB72-571D97BBFC8B}"/>
    <dgm:cxn modelId="{4D647433-B9CF-46B0-8BCF-D75560A96616}" type="presOf" srcId="{5AE5A7C8-5548-4178-988F-2DCA644D3F34}" destId="{8B7296AA-3F73-4A04-ACBB-CE9BA1B9805E}" srcOrd="0" destOrd="1" presId="urn:microsoft.com/office/officeart/2005/8/layout/vList6"/>
    <dgm:cxn modelId="{AB513FC9-DD14-4A3A-A656-BACF3CE0A1F6}" type="presOf" srcId="{B8BD58F8-01D9-4B66-8295-51C7C6941071}" destId="{284518AA-B2AA-4B88-8F25-D8BD93778674}" srcOrd="0" destOrd="0" presId="urn:microsoft.com/office/officeart/2005/8/layout/vList6"/>
    <dgm:cxn modelId="{A350E365-6BD6-41B1-A0F6-231964F1D9EA}" srcId="{F92DE701-8BF3-481B-A16E-11FF4FD58ED7}" destId="{8173400B-6935-4E22-A283-5941C58987BC}" srcOrd="2" destOrd="0" parTransId="{1A6DF8EB-6524-4190-9A00-E4EBFFAC3CA9}" sibTransId="{42B737C1-3B02-41F7-9376-332BD29343BF}"/>
    <dgm:cxn modelId="{C7B1F6FF-0E26-41C7-B71B-DF922EE9FDD7}" srcId="{8173400B-6935-4E22-A283-5941C58987BC}" destId="{5AE5A7C8-5548-4178-988F-2DCA644D3F34}" srcOrd="1" destOrd="0" parTransId="{4924A635-C670-4733-9258-2FB9B63673FB}" sibTransId="{A7ED479C-F230-4F3E-85BD-97A1FD84D694}"/>
    <dgm:cxn modelId="{7CB44BA0-D46F-459A-B0A8-83F473CC3171}" type="presOf" srcId="{67269945-503F-48EB-9026-44B4AF1A8654}" destId="{A66574DB-E335-440C-9B75-C613AC481239}" srcOrd="0" destOrd="0" presId="urn:microsoft.com/office/officeart/2005/8/layout/vList6"/>
    <dgm:cxn modelId="{D3B0DA50-CB6E-4A54-A5CE-F37B56CAB59C}" type="presOf" srcId="{DD20B9BF-BF53-41DB-BAD7-A87776BBD4AC}" destId="{BA435887-8BBE-4568-A442-DCA8DDF062CD}" srcOrd="0" destOrd="2" presId="urn:microsoft.com/office/officeart/2005/8/layout/vList6"/>
    <dgm:cxn modelId="{124EA3C2-60B1-4F33-AB70-DF5BA50316F4}" type="presOf" srcId="{A7B056BC-0790-412E-BEB8-C83D5B28DCDB}" destId="{8B7296AA-3F73-4A04-ACBB-CE9BA1B9805E}" srcOrd="0" destOrd="2" presId="urn:microsoft.com/office/officeart/2005/8/layout/vList6"/>
    <dgm:cxn modelId="{FB6DC059-711E-435E-A983-1B9B264422FA}" srcId="{8173400B-6935-4E22-A283-5941C58987BC}" destId="{A7B056BC-0790-412E-BEB8-C83D5B28DCDB}" srcOrd="2" destOrd="0" parTransId="{F64930BF-549B-43C5-BAA1-9A0CBAEF1990}" sibTransId="{AEA0E8AA-3982-4736-9BA9-5E991C7F1F6A}"/>
    <dgm:cxn modelId="{1D19C1B6-F889-4F22-B78A-3E21D5D8A2C5}" type="presOf" srcId="{F92DE701-8BF3-481B-A16E-11FF4FD58ED7}" destId="{D471EEE9-9AE3-4CED-A971-6E8AB3332E67}" srcOrd="0" destOrd="0" presId="urn:microsoft.com/office/officeart/2005/8/layout/vList6"/>
    <dgm:cxn modelId="{490409DD-D97C-49B0-8876-275D87F73C44}" type="presOf" srcId="{667F027F-6CE9-4008-894A-99459A488FD9}" destId="{BA435887-8BBE-4568-A442-DCA8DDF062CD}" srcOrd="0" destOrd="0" presId="urn:microsoft.com/office/officeart/2005/8/layout/vList6"/>
    <dgm:cxn modelId="{F43B359D-ED43-4EB7-8309-68BED26B99BF}" type="presOf" srcId="{F53D01E5-628A-4ECD-A480-DC313F74449F}" destId="{8B7296AA-3F73-4A04-ACBB-CE9BA1B9805E}" srcOrd="0" destOrd="0" presId="urn:microsoft.com/office/officeart/2005/8/layout/vList6"/>
    <dgm:cxn modelId="{F806D517-2513-4094-9D79-4B8F3125BC85}" srcId="{F92DE701-8BF3-481B-A16E-11FF4FD58ED7}" destId="{D6D67304-710E-4A59-9372-1FAD73136CBA}" srcOrd="0" destOrd="0" parTransId="{C1C5B634-238F-4956-A7D1-5CB07F35E887}" sibTransId="{12B4BE73-C5E1-49AE-9C26-06A80E09E9BC}"/>
    <dgm:cxn modelId="{311C6CFF-B203-4D4B-A8A8-253EFA98C7D6}" type="presOf" srcId="{4FE4A4DF-1879-4046-8FDD-79376CBE9AF7}" destId="{26241BCA-DD46-4A3E-8551-42B176396A4A}" srcOrd="0" destOrd="0" presId="urn:microsoft.com/office/officeart/2005/8/layout/vList6"/>
    <dgm:cxn modelId="{3EAB7E46-6AF3-4AA6-B3EB-EC1979DDC264}" type="presParOf" srcId="{D471EEE9-9AE3-4CED-A971-6E8AB3332E67}" destId="{9D5C7D01-F0B7-4CF2-B50F-314D542AF3B2}" srcOrd="0" destOrd="0" presId="urn:microsoft.com/office/officeart/2005/8/layout/vList6"/>
    <dgm:cxn modelId="{A519CE42-C855-4FD2-9E57-0E65FBC70FB8}" type="presParOf" srcId="{9D5C7D01-F0B7-4CF2-B50F-314D542AF3B2}" destId="{FD35E190-C43D-477C-8D57-1CE062D5EF0D}" srcOrd="0" destOrd="0" presId="urn:microsoft.com/office/officeart/2005/8/layout/vList6"/>
    <dgm:cxn modelId="{A12C79F8-C741-41ED-9A98-D7518287F52E}" type="presParOf" srcId="{9D5C7D01-F0B7-4CF2-B50F-314D542AF3B2}" destId="{26241BCA-DD46-4A3E-8551-42B176396A4A}" srcOrd="1" destOrd="0" presId="urn:microsoft.com/office/officeart/2005/8/layout/vList6"/>
    <dgm:cxn modelId="{B85F147B-CBE3-4FF1-961E-E5013BC2154D}" type="presParOf" srcId="{D471EEE9-9AE3-4CED-A971-6E8AB3332E67}" destId="{04323267-FBFB-4891-800A-39A801131424}" srcOrd="1" destOrd="0" presId="urn:microsoft.com/office/officeart/2005/8/layout/vList6"/>
    <dgm:cxn modelId="{BEC3A0F8-E7DF-416A-AB02-7C13F1666E57}" type="presParOf" srcId="{D471EEE9-9AE3-4CED-A971-6E8AB3332E67}" destId="{9E31D924-EC5F-460E-939F-672EEE54C6C2}" srcOrd="2" destOrd="0" presId="urn:microsoft.com/office/officeart/2005/8/layout/vList6"/>
    <dgm:cxn modelId="{BFFF6771-7451-4375-92DB-18E2F3A83B04}" type="presParOf" srcId="{9E31D924-EC5F-460E-939F-672EEE54C6C2}" destId="{284518AA-B2AA-4B88-8F25-D8BD93778674}" srcOrd="0" destOrd="0" presId="urn:microsoft.com/office/officeart/2005/8/layout/vList6"/>
    <dgm:cxn modelId="{DEB7AB99-FFF2-4F8B-8200-33791B4A5805}" type="presParOf" srcId="{9E31D924-EC5F-460E-939F-672EEE54C6C2}" destId="{BFAED5D9-1097-48CE-8F51-D16EACE8B4EB}" srcOrd="1" destOrd="0" presId="urn:microsoft.com/office/officeart/2005/8/layout/vList6"/>
    <dgm:cxn modelId="{A41D2401-0D72-468A-8E35-973C2FE04B57}" type="presParOf" srcId="{D471EEE9-9AE3-4CED-A971-6E8AB3332E67}" destId="{6F6A849D-A5B1-41C2-AA8F-97C9E077B51F}" srcOrd="3" destOrd="0" presId="urn:microsoft.com/office/officeart/2005/8/layout/vList6"/>
    <dgm:cxn modelId="{6B72AF68-F3F8-4CD5-88FC-5813E86D34FE}" type="presParOf" srcId="{D471EEE9-9AE3-4CED-A971-6E8AB3332E67}" destId="{9689AE5F-4994-469D-A4E5-6A696DCD3C07}" srcOrd="4" destOrd="0" presId="urn:microsoft.com/office/officeart/2005/8/layout/vList6"/>
    <dgm:cxn modelId="{310BF077-ADD1-40C6-B8E2-AF835660009A}" type="presParOf" srcId="{9689AE5F-4994-469D-A4E5-6A696DCD3C07}" destId="{D9AE02C7-9E51-4DA5-A43D-7AA62CCA0468}" srcOrd="0" destOrd="0" presId="urn:microsoft.com/office/officeart/2005/8/layout/vList6"/>
    <dgm:cxn modelId="{85A45463-A9BF-4134-8279-8CD89620999E}" type="presParOf" srcId="{9689AE5F-4994-469D-A4E5-6A696DCD3C07}" destId="{8B7296AA-3F73-4A04-ACBB-CE9BA1B9805E}" srcOrd="1" destOrd="0" presId="urn:microsoft.com/office/officeart/2005/8/layout/vList6"/>
    <dgm:cxn modelId="{6BE8EE09-1C1C-4460-AB99-6214CDF228FD}" type="presParOf" srcId="{D471EEE9-9AE3-4CED-A971-6E8AB3332E67}" destId="{0D67F1D8-6601-49AC-AA8A-F706B77A7228}" srcOrd="5" destOrd="0" presId="urn:microsoft.com/office/officeart/2005/8/layout/vList6"/>
    <dgm:cxn modelId="{DBF74FDE-9327-4DE9-A420-DC5A2593B557}" type="presParOf" srcId="{D471EEE9-9AE3-4CED-A971-6E8AB3332E67}" destId="{131423C7-F130-4FED-89C4-CDC662DCB70A}" srcOrd="6" destOrd="0" presId="urn:microsoft.com/office/officeart/2005/8/layout/vList6"/>
    <dgm:cxn modelId="{E6102393-8AE7-4667-B8C1-1B4EAFD12D9A}" type="presParOf" srcId="{131423C7-F130-4FED-89C4-CDC662DCB70A}" destId="{A66574DB-E335-440C-9B75-C613AC481239}" srcOrd="0" destOrd="0" presId="urn:microsoft.com/office/officeart/2005/8/layout/vList6"/>
    <dgm:cxn modelId="{595E7ABA-C891-4BAC-8980-340276FCF566}" type="presParOf" srcId="{131423C7-F130-4FED-89C4-CDC662DCB70A}" destId="{BA435887-8BBE-4568-A442-DCA8DDF062CD}" srcOrd="1" destOrd="0" presId="urn:microsoft.com/office/officeart/2005/8/layout/vList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0274D0-36D0-4A7E-8D5D-E38CAEE28B24}" type="doc">
      <dgm:prSet loTypeId="urn:microsoft.com/office/officeart/2005/8/layout/matrix1" loCatId="matrix" qsTypeId="urn:microsoft.com/office/officeart/2005/8/quickstyle/simple1#2" qsCatId="simple" csTypeId="urn:microsoft.com/office/officeart/2005/8/colors/accent1_2#2" csCatId="accent1" phldr="1"/>
      <dgm:spPr/>
      <dgm:t>
        <a:bodyPr/>
        <a:lstStyle/>
        <a:p>
          <a:endParaRPr lang="en-US"/>
        </a:p>
      </dgm:t>
    </dgm:pt>
    <dgm:pt modelId="{38FFAE66-7114-4CAB-B78A-D641E05D8573}">
      <dgm:prSet phldrT="[Text]" custT="1"/>
      <dgm:spPr/>
      <dgm:t>
        <a:bodyPr/>
        <a:lstStyle/>
        <a:p>
          <a:r>
            <a:rPr lang="en-US" sz="2400" b="1" dirty="0" smtClean="0">
              <a:latin typeface="Arial" pitchFamily="34" charset="0"/>
              <a:cs typeface="Arial" pitchFamily="34" charset="0"/>
            </a:rPr>
            <a:t>SWOT</a:t>
          </a:r>
          <a:endParaRPr lang="en-US" sz="2400" b="1" dirty="0">
            <a:latin typeface="Arial" pitchFamily="34" charset="0"/>
            <a:cs typeface="Arial" pitchFamily="34" charset="0"/>
          </a:endParaRPr>
        </a:p>
      </dgm:t>
    </dgm:pt>
    <dgm:pt modelId="{747F76B1-B449-4AC5-8B23-7252E56AB4C6}" type="parTrans" cxnId="{2B5E589B-D9D2-4200-922E-F93E67449AB1}">
      <dgm:prSet/>
      <dgm:spPr/>
      <dgm:t>
        <a:bodyPr/>
        <a:lstStyle/>
        <a:p>
          <a:endParaRPr lang="en-US" sz="1400">
            <a:latin typeface="Arial" pitchFamily="34" charset="0"/>
            <a:cs typeface="Arial" pitchFamily="34" charset="0"/>
          </a:endParaRPr>
        </a:p>
      </dgm:t>
    </dgm:pt>
    <dgm:pt modelId="{59FD8C4E-0361-42B6-9A53-A7FA594A22A7}" type="sibTrans" cxnId="{2B5E589B-D9D2-4200-922E-F93E67449AB1}">
      <dgm:prSet/>
      <dgm:spPr/>
      <dgm:t>
        <a:bodyPr/>
        <a:lstStyle/>
        <a:p>
          <a:endParaRPr lang="en-US" sz="1400">
            <a:latin typeface="Arial" pitchFamily="34" charset="0"/>
            <a:cs typeface="Arial" pitchFamily="34" charset="0"/>
          </a:endParaRPr>
        </a:p>
      </dgm:t>
    </dgm:pt>
    <dgm:pt modelId="{1A0BCA44-5B01-4DCB-A16B-F8825AEABFFA}">
      <dgm:prSet phldrT="[Text]" custT="1"/>
      <dgm:spPr/>
      <dgm:t>
        <a:bodyPr anchor="t"/>
        <a:lstStyle/>
        <a:p>
          <a:pPr algn="ctr"/>
          <a:r>
            <a:rPr lang="en-US" sz="1600" b="1" u="sng" dirty="0" err="1" smtClean="0">
              <a:latin typeface="Arial" pitchFamily="34" charset="0"/>
              <a:cs typeface="Arial" pitchFamily="34" charset="0"/>
            </a:rPr>
            <a:t>Điểm</a:t>
          </a:r>
          <a:r>
            <a:rPr lang="en-US" sz="1600" b="1" u="sng" dirty="0" smtClean="0">
              <a:latin typeface="Arial" pitchFamily="34" charset="0"/>
              <a:cs typeface="Arial" pitchFamily="34" charset="0"/>
            </a:rPr>
            <a:t> </a:t>
          </a:r>
          <a:r>
            <a:rPr lang="en-US" sz="1600" b="1" u="sng" dirty="0" err="1" smtClean="0">
              <a:latin typeface="Arial" pitchFamily="34" charset="0"/>
              <a:cs typeface="Arial" pitchFamily="34" charset="0"/>
            </a:rPr>
            <a:t>mạnh</a:t>
          </a:r>
          <a:endParaRPr lang="en-US" sz="1600" b="1" u="sng" dirty="0" smtClean="0">
            <a:latin typeface="Arial" pitchFamily="34" charset="0"/>
            <a:cs typeface="Arial" pitchFamily="34" charset="0"/>
          </a:endParaRPr>
        </a:p>
        <a:p>
          <a:pPr marL="174625" indent="-174625" algn="just">
            <a:tabLst/>
          </a:pPr>
          <a:r>
            <a:rPr lang="nl-NL" sz="1400" dirty="0" smtClean="0">
              <a:latin typeface="Arial" pitchFamily="34" charset="0"/>
              <a:cs typeface="Arial" pitchFamily="34" charset="0"/>
            </a:rPr>
            <a:t>- Các nhà máy có công nghệ hiện đại, kinh nghiệm, quy mô lớn nhất trong các doanh nghiệp gỗ Việt Nam</a:t>
          </a:r>
        </a:p>
        <a:p>
          <a:pPr marL="174625" indent="-174625" algn="just">
            <a:tabLst/>
          </a:pPr>
          <a:r>
            <a:rPr lang="nl-NL" sz="1400" dirty="0" smtClean="0">
              <a:latin typeface="Arial" pitchFamily="34" charset="0"/>
              <a:cs typeface="Arial" pitchFamily="34" charset="0"/>
            </a:rPr>
            <a:t>-   80% sản phẩm bán ra theo thiết kế của TTF </a:t>
          </a:r>
        </a:p>
        <a:p>
          <a:pPr marL="174625" indent="-174625" algn="just">
            <a:tabLst/>
          </a:pP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Công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ty</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chủ</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động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được</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nguồn</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nguyên</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liệu</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gỗ</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Các</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dự</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án</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trồng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rừng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đã</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đến</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thời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gian</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thu</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hoạch</a:t>
          </a:r>
          <a:endParaRPr lang="en-US" sz="1400" dirty="0" smtClean="0">
            <a:latin typeface="Arial" pitchFamily="34" charset="0"/>
            <a:cs typeface="Arial" pitchFamily="34" charset="0"/>
          </a:endParaRPr>
        </a:p>
        <a:p>
          <a:pPr marL="174625" indent="-174625" algn="just">
            <a:tabLst/>
          </a:pPr>
          <a:r>
            <a:rPr lang="en-US" sz="1400" dirty="0" smtClean="0">
              <a:latin typeface="Arial" pitchFamily="34" charset="0"/>
              <a:cs typeface="Arial" pitchFamily="34" charset="0"/>
            </a:rPr>
            <a:t>-  TTF </a:t>
          </a:r>
          <a:r>
            <a:rPr lang="en-US" sz="1400" dirty="0" err="1" smtClean="0">
              <a:latin typeface="Arial" pitchFamily="34" charset="0"/>
              <a:cs typeface="Arial" pitchFamily="34" charset="0"/>
            </a:rPr>
            <a:t>có</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bộ</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máy</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quản</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lý</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kinh</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nghiệm</a:t>
          </a:r>
          <a:r>
            <a:rPr lang="en-US" sz="1400" dirty="0" smtClean="0">
              <a:latin typeface="Arial" pitchFamily="34" charset="0"/>
              <a:cs typeface="Arial" pitchFamily="34" charset="0"/>
            </a:rPr>
            <a:t>, </a:t>
          </a:r>
          <a:r>
            <a:rPr lang="nl-NL" sz="1400" dirty="0" smtClean="0">
              <a:latin typeface="Arial" pitchFamily="34" charset="0"/>
              <a:cs typeface="Arial" pitchFamily="34" charset="0"/>
            </a:rPr>
            <a:t>lao động tay nghề cao. </a:t>
          </a:r>
          <a:r>
            <a:rPr lang="en-US" sz="1400" dirty="0" smtClean="0">
              <a:latin typeface="Arial" pitchFamily="34" charset="0"/>
              <a:cs typeface="Arial" pitchFamily="34" charset="0"/>
            </a:rPr>
            <a:t> </a:t>
          </a:r>
        </a:p>
        <a:p>
          <a:pPr marL="174625" indent="-174625" algn="just">
            <a:tabLst/>
          </a:pPr>
          <a:r>
            <a:rPr lang="en-US" sz="1400" dirty="0" smtClean="0">
              <a:latin typeface="Arial" pitchFamily="34" charset="0"/>
              <a:cs typeface="Arial" pitchFamily="34" charset="0"/>
            </a:rPr>
            <a:t>-  TTF </a:t>
          </a:r>
          <a:r>
            <a:rPr lang="en-US" sz="1400" dirty="0" err="1" smtClean="0">
              <a:latin typeface="Arial" pitchFamily="34" charset="0"/>
              <a:cs typeface="Arial" pitchFamily="34" charset="0"/>
            </a:rPr>
            <a:t>là</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một</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thương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hiệu</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tốt</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có</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vị</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thế</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cao</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trong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ngành</a:t>
          </a:r>
          <a:endParaRPr lang="en-US" sz="1400" dirty="0" smtClean="0">
            <a:latin typeface="Arial" pitchFamily="34" charset="0"/>
            <a:cs typeface="Arial" pitchFamily="34" charset="0"/>
          </a:endParaRPr>
        </a:p>
        <a:p>
          <a:pPr marL="174625" indent="-174625" algn="just">
            <a:tabLst/>
          </a:pPr>
          <a:endParaRPr lang="en-US" sz="1400" dirty="0">
            <a:latin typeface="Arial" pitchFamily="34" charset="0"/>
            <a:cs typeface="Arial" pitchFamily="34" charset="0"/>
          </a:endParaRPr>
        </a:p>
      </dgm:t>
    </dgm:pt>
    <dgm:pt modelId="{6058470D-6075-4E84-8D15-2525BC24EA54}" type="parTrans" cxnId="{F206952A-7DB0-401D-BB29-5A786B423DE9}">
      <dgm:prSet/>
      <dgm:spPr/>
      <dgm:t>
        <a:bodyPr/>
        <a:lstStyle/>
        <a:p>
          <a:endParaRPr lang="en-US" sz="1400">
            <a:latin typeface="Arial" pitchFamily="34" charset="0"/>
            <a:cs typeface="Arial" pitchFamily="34" charset="0"/>
          </a:endParaRPr>
        </a:p>
      </dgm:t>
    </dgm:pt>
    <dgm:pt modelId="{966D336A-2D37-45B9-864E-C482C560C4D5}" type="sibTrans" cxnId="{F206952A-7DB0-401D-BB29-5A786B423DE9}">
      <dgm:prSet/>
      <dgm:spPr/>
      <dgm:t>
        <a:bodyPr/>
        <a:lstStyle/>
        <a:p>
          <a:endParaRPr lang="en-US" sz="1400">
            <a:latin typeface="Arial" pitchFamily="34" charset="0"/>
            <a:cs typeface="Arial" pitchFamily="34" charset="0"/>
          </a:endParaRPr>
        </a:p>
      </dgm:t>
    </dgm:pt>
    <dgm:pt modelId="{7CB353F2-54FE-4C64-9425-A9947654E897}">
      <dgm:prSet phldrT="[Text]" custT="1"/>
      <dgm:spPr/>
      <dgm:t>
        <a:bodyPr anchor="t"/>
        <a:lstStyle/>
        <a:p>
          <a:pPr algn="ctr"/>
          <a:r>
            <a:rPr lang="en-US" sz="1600" b="1" u="sng" dirty="0" err="1" smtClean="0">
              <a:latin typeface="Arial" pitchFamily="34" charset="0"/>
              <a:cs typeface="Arial" pitchFamily="34" charset="0"/>
            </a:rPr>
            <a:t>Điểm</a:t>
          </a:r>
          <a:r>
            <a:rPr lang="en-US" sz="1600" b="1" u="sng" dirty="0" smtClean="0">
              <a:latin typeface="Arial" pitchFamily="34" charset="0"/>
              <a:cs typeface="Arial" pitchFamily="34" charset="0"/>
            </a:rPr>
            <a:t> </a:t>
          </a:r>
          <a:r>
            <a:rPr lang="en-US" sz="1600" b="1" u="sng" dirty="0" err="1" smtClean="0">
              <a:latin typeface="Arial" pitchFamily="34" charset="0"/>
              <a:cs typeface="Arial" pitchFamily="34" charset="0"/>
            </a:rPr>
            <a:t>yếu</a:t>
          </a:r>
          <a:endParaRPr lang="en-US" sz="1600" b="1" u="sng" dirty="0" smtClean="0">
            <a:latin typeface="Arial" pitchFamily="34" charset="0"/>
            <a:cs typeface="Arial" pitchFamily="34" charset="0"/>
          </a:endParaRPr>
        </a:p>
        <a:p>
          <a:pPr marL="174625" indent="-174625" algn="just"/>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Tài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chính</a:t>
          </a:r>
          <a:r>
            <a:rPr lang="en-US" sz="1400" dirty="0" smtClean="0">
              <a:latin typeface="Arial" pitchFamily="34" charset="0"/>
              <a:cs typeface="Arial" pitchFamily="34" charset="0"/>
            </a:rPr>
            <a:t> TTF </a:t>
          </a:r>
          <a:r>
            <a:rPr lang="en-US" sz="1400" dirty="0" err="1" smtClean="0">
              <a:latin typeface="Arial" pitchFamily="34" charset="0"/>
              <a:cs typeface="Arial" pitchFamily="34" charset="0"/>
            </a:rPr>
            <a:t>vẫn</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còn</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yếu</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và</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đang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phải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tiếp</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tục</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tái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cơ</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cấu</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vốn</a:t>
          </a:r>
          <a:r>
            <a:rPr lang="en-US" sz="1400" dirty="0" smtClean="0">
              <a:latin typeface="Arial" pitchFamily="34" charset="0"/>
              <a:cs typeface="Arial" pitchFamily="34" charset="0"/>
            </a:rPr>
            <a:t>, </a:t>
          </a:r>
        </a:p>
        <a:p>
          <a:pPr marL="174625" indent="-174625" algn="just"/>
          <a:r>
            <a:rPr lang="en-US" sz="1400" dirty="0" smtClean="0">
              <a:latin typeface="Arial" pitchFamily="34" charset="0"/>
              <a:cs typeface="Arial" pitchFamily="34" charset="0"/>
            </a:rPr>
            <a:t>-   TTF </a:t>
          </a:r>
          <a:r>
            <a:rPr lang="en-US" sz="1400" dirty="0" err="1" smtClean="0">
              <a:latin typeface="Arial" pitchFamily="34" charset="0"/>
              <a:cs typeface="Arial" pitchFamily="34" charset="0"/>
            </a:rPr>
            <a:t>vẫn</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đang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phải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giải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quyết</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hàng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tồn</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kho</a:t>
          </a:r>
          <a:r>
            <a:rPr lang="en-US" sz="1400" dirty="0" smtClean="0">
              <a:latin typeface="Arial" pitchFamily="34" charset="0"/>
              <a:cs typeface="Arial" pitchFamily="34" charset="0"/>
            </a:rPr>
            <a:t>  </a:t>
          </a:r>
          <a:endParaRPr lang="en-US" sz="1400" dirty="0">
            <a:latin typeface="Arial" pitchFamily="34" charset="0"/>
            <a:cs typeface="Arial" pitchFamily="34" charset="0"/>
          </a:endParaRPr>
        </a:p>
      </dgm:t>
    </dgm:pt>
    <dgm:pt modelId="{F452F55B-F57F-41B9-B088-C6150EBFB1F3}" type="parTrans" cxnId="{F72D8871-A985-45D7-B36B-DB12A4FC0A7B}">
      <dgm:prSet/>
      <dgm:spPr/>
      <dgm:t>
        <a:bodyPr/>
        <a:lstStyle/>
        <a:p>
          <a:endParaRPr lang="en-US" sz="1400">
            <a:latin typeface="Arial" pitchFamily="34" charset="0"/>
            <a:cs typeface="Arial" pitchFamily="34" charset="0"/>
          </a:endParaRPr>
        </a:p>
      </dgm:t>
    </dgm:pt>
    <dgm:pt modelId="{2ED96560-9F26-41DD-BA00-D5D80E8A775B}" type="sibTrans" cxnId="{F72D8871-A985-45D7-B36B-DB12A4FC0A7B}">
      <dgm:prSet/>
      <dgm:spPr/>
      <dgm:t>
        <a:bodyPr/>
        <a:lstStyle/>
        <a:p>
          <a:endParaRPr lang="en-US" sz="1400">
            <a:latin typeface="Arial" pitchFamily="34" charset="0"/>
            <a:cs typeface="Arial" pitchFamily="34" charset="0"/>
          </a:endParaRPr>
        </a:p>
      </dgm:t>
    </dgm:pt>
    <dgm:pt modelId="{9AF31769-8BFC-437E-B93E-F94633ABDF6F}">
      <dgm:prSet phldrT="[Text]" custT="1"/>
      <dgm:spPr/>
      <dgm:t>
        <a:bodyPr anchor="b"/>
        <a:lstStyle/>
        <a:p>
          <a:pPr algn="ctr"/>
          <a:r>
            <a:rPr lang="en-US" sz="1600" b="1" u="sng" dirty="0" err="1" smtClean="0">
              <a:latin typeface="Arial" pitchFamily="34" charset="0"/>
              <a:cs typeface="Arial" pitchFamily="34" charset="0"/>
            </a:rPr>
            <a:t>Cơ</a:t>
          </a:r>
          <a:r>
            <a:rPr lang="en-US" sz="1600" b="1" u="sng" dirty="0" smtClean="0">
              <a:latin typeface="Arial" pitchFamily="34" charset="0"/>
              <a:cs typeface="Arial" pitchFamily="34" charset="0"/>
            </a:rPr>
            <a:t> </a:t>
          </a:r>
          <a:r>
            <a:rPr lang="en-US" sz="1600" b="1" u="sng" dirty="0" err="1" smtClean="0">
              <a:latin typeface="Arial" pitchFamily="34" charset="0"/>
              <a:cs typeface="Arial" pitchFamily="34" charset="0"/>
            </a:rPr>
            <a:t>hội</a:t>
          </a:r>
          <a:endParaRPr lang="en-US" sz="1600" b="1" u="sng" dirty="0" smtClean="0">
            <a:latin typeface="Arial" pitchFamily="34" charset="0"/>
            <a:cs typeface="Arial" pitchFamily="34" charset="0"/>
          </a:endParaRPr>
        </a:p>
        <a:p>
          <a:pPr marL="174625" indent="-174625" algn="just">
            <a:tabLst>
              <a:tab pos="174625" algn="l"/>
            </a:tabLst>
          </a:pP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Nền</a:t>
          </a:r>
          <a:r>
            <a:rPr lang="en-US" sz="1400" dirty="0" smtClean="0">
              <a:latin typeface="Arial" pitchFamily="34" charset="0"/>
              <a:cs typeface="Arial" pitchFamily="34" charset="0"/>
            </a:rPr>
            <a:t> KTTG </a:t>
          </a:r>
          <a:r>
            <a:rPr lang="en-US" sz="1400" dirty="0" err="1" smtClean="0">
              <a:latin typeface="Arial" pitchFamily="34" charset="0"/>
              <a:cs typeface="Arial" pitchFamily="34" charset="0"/>
            </a:rPr>
            <a:t>và</a:t>
          </a:r>
          <a:r>
            <a:rPr lang="en-US" sz="1400" dirty="0" smtClean="0">
              <a:latin typeface="Arial" pitchFamily="34" charset="0"/>
              <a:cs typeface="Arial" pitchFamily="34" charset="0"/>
            </a:rPr>
            <a:t> KTVN </a:t>
          </a:r>
          <a:r>
            <a:rPr lang="en-US" sz="1400" dirty="0" err="1" smtClean="0">
              <a:latin typeface="Arial" pitchFamily="34" charset="0"/>
              <a:cs typeface="Arial" pitchFamily="34" charset="0"/>
            </a:rPr>
            <a:t>đang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có</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những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diễn</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biến</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thuận</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lợi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từ</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đó</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tác</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động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tích</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cực</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đến</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nhu</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cầu</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sản</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phẩm</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của</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công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ty</a:t>
          </a:r>
          <a:endParaRPr lang="en-US" sz="1400" dirty="0" smtClean="0">
            <a:latin typeface="Arial" pitchFamily="34" charset="0"/>
            <a:cs typeface="Arial" pitchFamily="34" charset="0"/>
          </a:endParaRPr>
        </a:p>
        <a:p>
          <a:pPr marL="174625" indent="-174625" algn="just">
            <a:tabLst>
              <a:tab pos="174625" algn="l"/>
            </a:tabLst>
          </a:pP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Các</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hiệp</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định</a:t>
          </a:r>
          <a:r>
            <a:rPr lang="en-US" sz="1400" dirty="0" smtClean="0">
              <a:latin typeface="Arial" pitchFamily="34" charset="0"/>
              <a:cs typeface="Arial" pitchFamily="34" charset="0"/>
            </a:rPr>
            <a:t> TPP, FTA </a:t>
          </a:r>
          <a:r>
            <a:rPr lang="en-US" sz="1400" dirty="0" err="1" smtClean="0">
              <a:latin typeface="Arial" pitchFamily="34" charset="0"/>
              <a:cs typeface="Arial" pitchFamily="34" charset="0"/>
            </a:rPr>
            <a:t>làm</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giảm</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thuế</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nhập</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khẩu</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với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sản</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phẩm</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của</a:t>
          </a:r>
          <a:r>
            <a:rPr lang="en-US" sz="1400" dirty="0" smtClean="0">
              <a:latin typeface="Arial" pitchFamily="34" charset="0"/>
              <a:cs typeface="Arial" pitchFamily="34" charset="0"/>
            </a:rPr>
            <a:t> TTF, </a:t>
          </a:r>
          <a:r>
            <a:rPr lang="en-US" sz="1400" dirty="0" err="1" smtClean="0">
              <a:latin typeface="Arial" pitchFamily="34" charset="0"/>
              <a:cs typeface="Arial" pitchFamily="34" charset="0"/>
            </a:rPr>
            <a:t>tạo</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lợi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thế</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cạnh</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tranh</a:t>
          </a:r>
          <a:r>
            <a:rPr lang="en-US" sz="1400" dirty="0" smtClean="0">
              <a:latin typeface="Arial" pitchFamily="34" charset="0"/>
              <a:cs typeface="Arial" pitchFamily="34" charset="0"/>
            </a:rPr>
            <a:t>;</a:t>
          </a:r>
        </a:p>
        <a:p>
          <a:pPr marL="174625" indent="-174625" algn="just">
            <a:tabLst>
              <a:tab pos="174625" algn="l"/>
            </a:tabLst>
          </a:pP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Lãi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suất</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ngân</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hàng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giảm</a:t>
          </a:r>
          <a:r>
            <a:rPr lang="en-US" sz="1400" dirty="0" smtClean="0">
              <a:latin typeface="Arial" pitchFamily="34" charset="0"/>
              <a:cs typeface="Arial" pitchFamily="34" charset="0"/>
            </a:rPr>
            <a:t>.</a:t>
          </a:r>
        </a:p>
        <a:p>
          <a:pPr marL="174625" indent="-174625" algn="just">
            <a:tabLst>
              <a:tab pos="174625" algn="l"/>
            </a:tabLst>
          </a:pP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Việt</a:t>
          </a:r>
          <a:r>
            <a:rPr lang="en-US" sz="1400" dirty="0" smtClean="0">
              <a:latin typeface="Arial" pitchFamily="34" charset="0"/>
              <a:cs typeface="Arial" pitchFamily="34" charset="0"/>
            </a:rPr>
            <a:t> Nam </a:t>
          </a:r>
          <a:r>
            <a:rPr lang="en-US" sz="1400" dirty="0" err="1" smtClean="0">
              <a:latin typeface="Arial" pitchFamily="34" charset="0"/>
              <a:cs typeface="Arial" pitchFamily="34" charset="0"/>
            </a:rPr>
            <a:t>cấm</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khai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thác</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gỗ</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rừng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giá</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gỗ</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nguyên</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liệu</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tăng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nguồn</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cung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hạn</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chế</a:t>
          </a:r>
          <a:r>
            <a:rPr lang="en-US" sz="1400" dirty="0" smtClean="0">
              <a:latin typeface="Arial" pitchFamily="34" charset="0"/>
              <a:cs typeface="Arial" pitchFamily="34" charset="0"/>
            </a:rPr>
            <a:t>.</a:t>
          </a:r>
        </a:p>
        <a:p>
          <a:pPr marL="174625" indent="-174625" algn="just">
            <a:tabLst>
              <a:tab pos="174625" algn="l"/>
            </a:tabLst>
          </a:pPr>
          <a:endParaRPr lang="en-US" sz="1400" dirty="0" smtClean="0">
            <a:latin typeface="Arial" pitchFamily="34" charset="0"/>
            <a:cs typeface="Arial" pitchFamily="34" charset="0"/>
          </a:endParaRPr>
        </a:p>
        <a:p>
          <a:pPr marL="174625" indent="-174625" algn="just">
            <a:tabLst>
              <a:tab pos="174625" algn="l"/>
            </a:tabLst>
          </a:pPr>
          <a:endParaRPr lang="en-US" sz="1400" dirty="0">
            <a:latin typeface="Arial" pitchFamily="34" charset="0"/>
            <a:cs typeface="Arial" pitchFamily="34" charset="0"/>
          </a:endParaRPr>
        </a:p>
      </dgm:t>
    </dgm:pt>
    <dgm:pt modelId="{EA8BB24A-2990-4FCD-B114-1A36595B5C61}" type="parTrans" cxnId="{63273E23-FB7B-4817-BE9A-F3C9E2F15689}">
      <dgm:prSet/>
      <dgm:spPr/>
      <dgm:t>
        <a:bodyPr/>
        <a:lstStyle/>
        <a:p>
          <a:endParaRPr lang="en-US" sz="1400">
            <a:latin typeface="Arial" pitchFamily="34" charset="0"/>
            <a:cs typeface="Arial" pitchFamily="34" charset="0"/>
          </a:endParaRPr>
        </a:p>
      </dgm:t>
    </dgm:pt>
    <dgm:pt modelId="{8E86B82E-9E7A-4D6B-B646-28F82F364344}" type="sibTrans" cxnId="{63273E23-FB7B-4817-BE9A-F3C9E2F15689}">
      <dgm:prSet/>
      <dgm:spPr/>
      <dgm:t>
        <a:bodyPr/>
        <a:lstStyle/>
        <a:p>
          <a:endParaRPr lang="en-US" sz="1400">
            <a:latin typeface="Arial" pitchFamily="34" charset="0"/>
            <a:cs typeface="Arial" pitchFamily="34" charset="0"/>
          </a:endParaRPr>
        </a:p>
      </dgm:t>
    </dgm:pt>
    <dgm:pt modelId="{3AD2509E-46AC-4EC7-A2D0-85C98C193DAD}">
      <dgm:prSet phldrT="[Text]" custT="1"/>
      <dgm:spPr/>
      <dgm:t>
        <a:bodyPr anchor="b"/>
        <a:lstStyle/>
        <a:p>
          <a:pPr algn="ctr">
            <a:lnSpc>
              <a:spcPct val="100000"/>
            </a:lnSpc>
          </a:pPr>
          <a:r>
            <a:rPr lang="en-US" sz="1600" b="1" u="sng" dirty="0" err="1" smtClean="0">
              <a:latin typeface="Arial" pitchFamily="34" charset="0"/>
              <a:cs typeface="Arial" pitchFamily="34" charset="0"/>
            </a:rPr>
            <a:t>Thách</a:t>
          </a:r>
          <a:r>
            <a:rPr lang="en-US" sz="1600" b="1" u="sng" dirty="0" smtClean="0">
              <a:latin typeface="Arial" pitchFamily="34" charset="0"/>
              <a:cs typeface="Arial" pitchFamily="34" charset="0"/>
            </a:rPr>
            <a:t> </a:t>
          </a:r>
          <a:r>
            <a:rPr lang="en-US" sz="1600" b="1" u="sng" dirty="0" err="1" smtClean="0">
              <a:latin typeface="Arial" pitchFamily="34" charset="0"/>
              <a:cs typeface="Arial" pitchFamily="34" charset="0"/>
            </a:rPr>
            <a:t>thức</a:t>
          </a:r>
          <a:endParaRPr lang="en-US" sz="1600" b="1" u="sng" dirty="0" smtClean="0">
            <a:latin typeface="Arial" pitchFamily="34" charset="0"/>
            <a:cs typeface="Arial" pitchFamily="34" charset="0"/>
          </a:endParaRPr>
        </a:p>
        <a:p>
          <a:pPr marL="174625" indent="-174625" algn="just">
            <a:lnSpc>
              <a:spcPct val="90000"/>
            </a:lnSpc>
            <a:tabLst>
              <a:tab pos="174625" algn="l"/>
            </a:tabLst>
          </a:pPr>
          <a:r>
            <a:rPr lang="pt-BR" sz="1400" dirty="0" smtClean="0">
              <a:latin typeface="Arial" pitchFamily="34" charset="0"/>
              <a:cs typeface="Arial" pitchFamily="34" charset="0"/>
            </a:rPr>
            <a:t>-  TTF phải nỗ lực để lấy lại đơn hàng sau thời gian gián đoạn vì không đủ vốn KD</a:t>
          </a:r>
          <a:r>
            <a:rPr lang="pt-BR" sz="1400" dirty="0" smtClean="0"/>
            <a:t>.</a:t>
          </a:r>
        </a:p>
        <a:p>
          <a:pPr marL="174625" indent="-174625" algn="just">
            <a:lnSpc>
              <a:spcPct val="90000"/>
            </a:lnSpc>
            <a:tabLst>
              <a:tab pos="174625" algn="l"/>
            </a:tabLst>
          </a:pPr>
          <a:endParaRPr lang="pt-BR" sz="1400" dirty="0" smtClean="0"/>
        </a:p>
        <a:p>
          <a:pPr marL="174625" indent="-174625" algn="just">
            <a:lnSpc>
              <a:spcPct val="90000"/>
            </a:lnSpc>
            <a:tabLst>
              <a:tab pos="174625" algn="l"/>
            </a:tabLst>
          </a:pPr>
          <a:r>
            <a:rPr lang="pt-BR" sz="1400" dirty="0" smtClean="0">
              <a:latin typeface="Arial" pitchFamily="34" charset="0"/>
              <a:cs typeface="Arial" pitchFamily="34" charset="0"/>
            </a:rPr>
            <a:t>-   Áp lực cạnh tranh từ các doanh nghiệp FDI cùng ngành</a:t>
          </a:r>
        </a:p>
        <a:p>
          <a:pPr marL="174625" indent="-174625" algn="just">
            <a:lnSpc>
              <a:spcPct val="90000"/>
            </a:lnSpc>
            <a:tabLst>
              <a:tab pos="174625" algn="l"/>
            </a:tabLst>
          </a:pPr>
          <a:endParaRPr lang="pt-BR" sz="1400" dirty="0" smtClean="0">
            <a:latin typeface="Arial" pitchFamily="34" charset="0"/>
            <a:cs typeface="Arial" pitchFamily="34" charset="0"/>
          </a:endParaRPr>
        </a:p>
        <a:p>
          <a:pPr marL="174625" indent="-174625" algn="just">
            <a:lnSpc>
              <a:spcPct val="90000"/>
            </a:lnSpc>
            <a:tabLst>
              <a:tab pos="174625" algn="l"/>
            </a:tabLst>
          </a:pPr>
          <a:endParaRPr lang="pt-BR" sz="1400" dirty="0" smtClean="0">
            <a:latin typeface="Arial" pitchFamily="34" charset="0"/>
            <a:cs typeface="Arial" pitchFamily="34" charset="0"/>
          </a:endParaRPr>
        </a:p>
        <a:p>
          <a:pPr marL="174625" indent="-174625" algn="just">
            <a:lnSpc>
              <a:spcPct val="90000"/>
            </a:lnSpc>
            <a:tabLst>
              <a:tab pos="174625" algn="l"/>
            </a:tabLst>
          </a:pPr>
          <a:endParaRPr lang="pt-BR" sz="1400" dirty="0" smtClean="0">
            <a:latin typeface="Arial" pitchFamily="34" charset="0"/>
            <a:cs typeface="Arial" pitchFamily="34" charset="0"/>
          </a:endParaRPr>
        </a:p>
        <a:p>
          <a:pPr marL="174625" indent="-174625" algn="just">
            <a:lnSpc>
              <a:spcPct val="90000"/>
            </a:lnSpc>
            <a:tabLst>
              <a:tab pos="174625" algn="l"/>
            </a:tabLst>
          </a:pPr>
          <a:endParaRPr lang="en-US" sz="1400" dirty="0" smtClean="0">
            <a:latin typeface="Arial" pitchFamily="34" charset="0"/>
            <a:cs typeface="Arial" pitchFamily="34" charset="0"/>
          </a:endParaRPr>
        </a:p>
      </dgm:t>
    </dgm:pt>
    <dgm:pt modelId="{EF73C93B-A96C-4489-9CFB-4B78839F8E66}" type="parTrans" cxnId="{65B95188-549C-4BCF-9A39-A2C1F16FC826}">
      <dgm:prSet/>
      <dgm:spPr/>
      <dgm:t>
        <a:bodyPr/>
        <a:lstStyle/>
        <a:p>
          <a:endParaRPr lang="en-US" sz="1400">
            <a:latin typeface="Arial" pitchFamily="34" charset="0"/>
            <a:cs typeface="Arial" pitchFamily="34" charset="0"/>
          </a:endParaRPr>
        </a:p>
      </dgm:t>
    </dgm:pt>
    <dgm:pt modelId="{F464B8A6-7761-41DF-8354-A66C679BFBAE}" type="sibTrans" cxnId="{65B95188-549C-4BCF-9A39-A2C1F16FC826}">
      <dgm:prSet/>
      <dgm:spPr/>
      <dgm:t>
        <a:bodyPr/>
        <a:lstStyle/>
        <a:p>
          <a:endParaRPr lang="en-US" sz="1400">
            <a:latin typeface="Arial" pitchFamily="34" charset="0"/>
            <a:cs typeface="Arial" pitchFamily="34" charset="0"/>
          </a:endParaRPr>
        </a:p>
      </dgm:t>
    </dgm:pt>
    <dgm:pt modelId="{FF664674-3BDC-42FE-B72D-FBDC71B96B88}" type="pres">
      <dgm:prSet presAssocID="{200274D0-36D0-4A7E-8D5D-E38CAEE28B24}" presName="diagram" presStyleCnt="0">
        <dgm:presLayoutVars>
          <dgm:chMax val="1"/>
          <dgm:dir/>
          <dgm:animLvl val="ctr"/>
          <dgm:resizeHandles val="exact"/>
        </dgm:presLayoutVars>
      </dgm:prSet>
      <dgm:spPr/>
      <dgm:t>
        <a:bodyPr/>
        <a:lstStyle/>
        <a:p>
          <a:endParaRPr lang="en-US"/>
        </a:p>
      </dgm:t>
    </dgm:pt>
    <dgm:pt modelId="{3735C507-6B9E-49DE-9190-FFC1025E2A8D}" type="pres">
      <dgm:prSet presAssocID="{200274D0-36D0-4A7E-8D5D-E38CAEE28B24}" presName="matrix" presStyleCnt="0"/>
      <dgm:spPr/>
    </dgm:pt>
    <dgm:pt modelId="{07691B19-79F2-48BC-A5E7-691D83052D20}" type="pres">
      <dgm:prSet presAssocID="{200274D0-36D0-4A7E-8D5D-E38CAEE28B24}" presName="tile1" presStyleLbl="node1" presStyleIdx="0" presStyleCnt="4" custLinFactNeighborY="-1031"/>
      <dgm:spPr/>
      <dgm:t>
        <a:bodyPr/>
        <a:lstStyle/>
        <a:p>
          <a:endParaRPr lang="en-US"/>
        </a:p>
      </dgm:t>
    </dgm:pt>
    <dgm:pt modelId="{7CC9E907-8BDB-4D37-A549-EE579E044DF3}" type="pres">
      <dgm:prSet presAssocID="{200274D0-36D0-4A7E-8D5D-E38CAEE28B24}" presName="tile1text" presStyleLbl="node1" presStyleIdx="0" presStyleCnt="4">
        <dgm:presLayoutVars>
          <dgm:chMax val="0"/>
          <dgm:chPref val="0"/>
          <dgm:bulletEnabled val="1"/>
        </dgm:presLayoutVars>
      </dgm:prSet>
      <dgm:spPr/>
      <dgm:t>
        <a:bodyPr/>
        <a:lstStyle/>
        <a:p>
          <a:endParaRPr lang="en-US"/>
        </a:p>
      </dgm:t>
    </dgm:pt>
    <dgm:pt modelId="{393326D0-5DB3-4171-AF20-BCD003B88A04}" type="pres">
      <dgm:prSet presAssocID="{200274D0-36D0-4A7E-8D5D-E38CAEE28B24}" presName="tile2" presStyleLbl="node1" presStyleIdx="1" presStyleCnt="4"/>
      <dgm:spPr/>
      <dgm:t>
        <a:bodyPr/>
        <a:lstStyle/>
        <a:p>
          <a:endParaRPr lang="en-US"/>
        </a:p>
      </dgm:t>
    </dgm:pt>
    <dgm:pt modelId="{4C4A4A56-A0BC-4C8F-9E71-B831FB2D780E}" type="pres">
      <dgm:prSet presAssocID="{200274D0-36D0-4A7E-8D5D-E38CAEE28B24}" presName="tile2text" presStyleLbl="node1" presStyleIdx="1" presStyleCnt="4">
        <dgm:presLayoutVars>
          <dgm:chMax val="0"/>
          <dgm:chPref val="0"/>
          <dgm:bulletEnabled val="1"/>
        </dgm:presLayoutVars>
      </dgm:prSet>
      <dgm:spPr/>
      <dgm:t>
        <a:bodyPr/>
        <a:lstStyle/>
        <a:p>
          <a:endParaRPr lang="en-US"/>
        </a:p>
      </dgm:t>
    </dgm:pt>
    <dgm:pt modelId="{431D4BDC-788E-4EF1-94F7-65C04518D52E}" type="pres">
      <dgm:prSet presAssocID="{200274D0-36D0-4A7E-8D5D-E38CAEE28B24}" presName="tile3" presStyleLbl="node1" presStyleIdx="2" presStyleCnt="4" custScaleY="105556"/>
      <dgm:spPr/>
      <dgm:t>
        <a:bodyPr/>
        <a:lstStyle/>
        <a:p>
          <a:endParaRPr lang="en-US"/>
        </a:p>
      </dgm:t>
    </dgm:pt>
    <dgm:pt modelId="{36197B78-7BF6-423C-A149-102ACD462CC4}" type="pres">
      <dgm:prSet presAssocID="{200274D0-36D0-4A7E-8D5D-E38CAEE28B24}" presName="tile3text" presStyleLbl="node1" presStyleIdx="2" presStyleCnt="4">
        <dgm:presLayoutVars>
          <dgm:chMax val="0"/>
          <dgm:chPref val="0"/>
          <dgm:bulletEnabled val="1"/>
        </dgm:presLayoutVars>
      </dgm:prSet>
      <dgm:spPr/>
      <dgm:t>
        <a:bodyPr/>
        <a:lstStyle/>
        <a:p>
          <a:endParaRPr lang="en-US"/>
        </a:p>
      </dgm:t>
    </dgm:pt>
    <dgm:pt modelId="{43A3457F-D271-476B-8912-0043330FD296}" type="pres">
      <dgm:prSet presAssocID="{200274D0-36D0-4A7E-8D5D-E38CAEE28B24}" presName="tile4" presStyleLbl="node1" presStyleIdx="3" presStyleCnt="4"/>
      <dgm:spPr/>
      <dgm:t>
        <a:bodyPr/>
        <a:lstStyle/>
        <a:p>
          <a:endParaRPr lang="en-US"/>
        </a:p>
      </dgm:t>
    </dgm:pt>
    <dgm:pt modelId="{6EE9F3C9-F28D-46A8-B0FF-F6B4690EE71B}" type="pres">
      <dgm:prSet presAssocID="{200274D0-36D0-4A7E-8D5D-E38CAEE28B24}" presName="tile4text" presStyleLbl="node1" presStyleIdx="3" presStyleCnt="4">
        <dgm:presLayoutVars>
          <dgm:chMax val="0"/>
          <dgm:chPref val="0"/>
          <dgm:bulletEnabled val="1"/>
        </dgm:presLayoutVars>
      </dgm:prSet>
      <dgm:spPr/>
      <dgm:t>
        <a:bodyPr/>
        <a:lstStyle/>
        <a:p>
          <a:endParaRPr lang="en-US"/>
        </a:p>
      </dgm:t>
    </dgm:pt>
    <dgm:pt modelId="{595A2C00-6A7C-4C25-9932-27947C28D343}" type="pres">
      <dgm:prSet presAssocID="{200274D0-36D0-4A7E-8D5D-E38CAEE28B24}" presName="centerTile" presStyleLbl="fgShp" presStyleIdx="0" presStyleCnt="1" custScaleX="45752" custScaleY="41237">
        <dgm:presLayoutVars>
          <dgm:chMax val="0"/>
          <dgm:chPref val="0"/>
        </dgm:presLayoutVars>
      </dgm:prSet>
      <dgm:spPr/>
      <dgm:t>
        <a:bodyPr/>
        <a:lstStyle/>
        <a:p>
          <a:endParaRPr lang="en-US"/>
        </a:p>
      </dgm:t>
    </dgm:pt>
  </dgm:ptLst>
  <dgm:cxnLst>
    <dgm:cxn modelId="{F72D8871-A985-45D7-B36B-DB12A4FC0A7B}" srcId="{38FFAE66-7114-4CAB-B78A-D641E05D8573}" destId="{7CB353F2-54FE-4C64-9425-A9947654E897}" srcOrd="1" destOrd="0" parTransId="{F452F55B-F57F-41B9-B088-C6150EBFB1F3}" sibTransId="{2ED96560-9F26-41DD-BA00-D5D80E8A775B}"/>
    <dgm:cxn modelId="{053BEA30-5A85-441B-B8DC-48E6370F8B15}" type="presOf" srcId="{3AD2509E-46AC-4EC7-A2D0-85C98C193DAD}" destId="{6EE9F3C9-F28D-46A8-B0FF-F6B4690EE71B}" srcOrd="1" destOrd="0" presId="urn:microsoft.com/office/officeart/2005/8/layout/matrix1"/>
    <dgm:cxn modelId="{55DB247F-9C09-4A1A-877B-796E1DEE3FF7}" type="presOf" srcId="{7CB353F2-54FE-4C64-9425-A9947654E897}" destId="{4C4A4A56-A0BC-4C8F-9E71-B831FB2D780E}" srcOrd="1" destOrd="0" presId="urn:microsoft.com/office/officeart/2005/8/layout/matrix1"/>
    <dgm:cxn modelId="{6872AC46-6B0C-4AB7-A184-8B5F93550402}" type="presOf" srcId="{3AD2509E-46AC-4EC7-A2D0-85C98C193DAD}" destId="{43A3457F-D271-476B-8912-0043330FD296}" srcOrd="0" destOrd="0" presId="urn:microsoft.com/office/officeart/2005/8/layout/matrix1"/>
    <dgm:cxn modelId="{2B5E589B-D9D2-4200-922E-F93E67449AB1}" srcId="{200274D0-36D0-4A7E-8D5D-E38CAEE28B24}" destId="{38FFAE66-7114-4CAB-B78A-D641E05D8573}" srcOrd="0" destOrd="0" parTransId="{747F76B1-B449-4AC5-8B23-7252E56AB4C6}" sibTransId="{59FD8C4E-0361-42B6-9A53-A7FA594A22A7}"/>
    <dgm:cxn modelId="{F206952A-7DB0-401D-BB29-5A786B423DE9}" srcId="{38FFAE66-7114-4CAB-B78A-D641E05D8573}" destId="{1A0BCA44-5B01-4DCB-A16B-F8825AEABFFA}" srcOrd="0" destOrd="0" parTransId="{6058470D-6075-4E84-8D15-2525BC24EA54}" sibTransId="{966D336A-2D37-45B9-864E-C482C560C4D5}"/>
    <dgm:cxn modelId="{C24A0D7E-9393-4456-B090-000A216FEB9E}" type="presOf" srcId="{200274D0-36D0-4A7E-8D5D-E38CAEE28B24}" destId="{FF664674-3BDC-42FE-B72D-FBDC71B96B88}" srcOrd="0" destOrd="0" presId="urn:microsoft.com/office/officeart/2005/8/layout/matrix1"/>
    <dgm:cxn modelId="{AAA78CE8-0BBC-4ED8-815E-B5D8D945CF49}" type="presOf" srcId="{1A0BCA44-5B01-4DCB-A16B-F8825AEABFFA}" destId="{7CC9E907-8BDB-4D37-A549-EE579E044DF3}" srcOrd="1" destOrd="0" presId="urn:microsoft.com/office/officeart/2005/8/layout/matrix1"/>
    <dgm:cxn modelId="{49170B86-29B2-4AAB-B5EC-30BAF62CE2E7}" type="presOf" srcId="{1A0BCA44-5B01-4DCB-A16B-F8825AEABFFA}" destId="{07691B19-79F2-48BC-A5E7-691D83052D20}" srcOrd="0" destOrd="0" presId="urn:microsoft.com/office/officeart/2005/8/layout/matrix1"/>
    <dgm:cxn modelId="{FFDBDDF5-D8CF-4FCC-8C2D-712D9EC151AE}" type="presOf" srcId="{9AF31769-8BFC-437E-B93E-F94633ABDF6F}" destId="{36197B78-7BF6-423C-A149-102ACD462CC4}" srcOrd="1" destOrd="0" presId="urn:microsoft.com/office/officeart/2005/8/layout/matrix1"/>
    <dgm:cxn modelId="{65B95188-549C-4BCF-9A39-A2C1F16FC826}" srcId="{38FFAE66-7114-4CAB-B78A-D641E05D8573}" destId="{3AD2509E-46AC-4EC7-A2D0-85C98C193DAD}" srcOrd="3" destOrd="0" parTransId="{EF73C93B-A96C-4489-9CFB-4B78839F8E66}" sibTransId="{F464B8A6-7761-41DF-8354-A66C679BFBAE}"/>
    <dgm:cxn modelId="{63273E23-FB7B-4817-BE9A-F3C9E2F15689}" srcId="{38FFAE66-7114-4CAB-B78A-D641E05D8573}" destId="{9AF31769-8BFC-437E-B93E-F94633ABDF6F}" srcOrd="2" destOrd="0" parTransId="{EA8BB24A-2990-4FCD-B114-1A36595B5C61}" sibTransId="{8E86B82E-9E7A-4D6B-B646-28F82F364344}"/>
    <dgm:cxn modelId="{0695896B-1E33-488E-9F0B-98716EF1BE7D}" type="presOf" srcId="{9AF31769-8BFC-437E-B93E-F94633ABDF6F}" destId="{431D4BDC-788E-4EF1-94F7-65C04518D52E}" srcOrd="0" destOrd="0" presId="urn:microsoft.com/office/officeart/2005/8/layout/matrix1"/>
    <dgm:cxn modelId="{739D2A20-2CD6-432D-9A6D-90BA920C6F0C}" type="presOf" srcId="{7CB353F2-54FE-4C64-9425-A9947654E897}" destId="{393326D0-5DB3-4171-AF20-BCD003B88A04}" srcOrd="0" destOrd="0" presId="urn:microsoft.com/office/officeart/2005/8/layout/matrix1"/>
    <dgm:cxn modelId="{28DF7DA0-172B-4C06-A074-64AB99D37DF6}" type="presOf" srcId="{38FFAE66-7114-4CAB-B78A-D641E05D8573}" destId="{595A2C00-6A7C-4C25-9932-27947C28D343}" srcOrd="0" destOrd="0" presId="urn:microsoft.com/office/officeart/2005/8/layout/matrix1"/>
    <dgm:cxn modelId="{A8BC699A-86C3-4F1F-B0FB-C3EF39A00922}" type="presParOf" srcId="{FF664674-3BDC-42FE-B72D-FBDC71B96B88}" destId="{3735C507-6B9E-49DE-9190-FFC1025E2A8D}" srcOrd="0" destOrd="0" presId="urn:microsoft.com/office/officeart/2005/8/layout/matrix1"/>
    <dgm:cxn modelId="{70BF3BBC-57C3-4AF1-9458-3CF6901D4A76}" type="presParOf" srcId="{3735C507-6B9E-49DE-9190-FFC1025E2A8D}" destId="{07691B19-79F2-48BC-A5E7-691D83052D20}" srcOrd="0" destOrd="0" presId="urn:microsoft.com/office/officeart/2005/8/layout/matrix1"/>
    <dgm:cxn modelId="{C80FC888-F904-416C-92A3-77B981429FDC}" type="presParOf" srcId="{3735C507-6B9E-49DE-9190-FFC1025E2A8D}" destId="{7CC9E907-8BDB-4D37-A549-EE579E044DF3}" srcOrd="1" destOrd="0" presId="urn:microsoft.com/office/officeart/2005/8/layout/matrix1"/>
    <dgm:cxn modelId="{A0871A96-725E-4169-AE3D-FA6B1AEC7607}" type="presParOf" srcId="{3735C507-6B9E-49DE-9190-FFC1025E2A8D}" destId="{393326D0-5DB3-4171-AF20-BCD003B88A04}" srcOrd="2" destOrd="0" presId="urn:microsoft.com/office/officeart/2005/8/layout/matrix1"/>
    <dgm:cxn modelId="{B97A2C90-D7DF-400D-B23B-23DF004DC8F2}" type="presParOf" srcId="{3735C507-6B9E-49DE-9190-FFC1025E2A8D}" destId="{4C4A4A56-A0BC-4C8F-9E71-B831FB2D780E}" srcOrd="3" destOrd="0" presId="urn:microsoft.com/office/officeart/2005/8/layout/matrix1"/>
    <dgm:cxn modelId="{9E379B4D-B9FB-4AED-A6E9-335C16BA673C}" type="presParOf" srcId="{3735C507-6B9E-49DE-9190-FFC1025E2A8D}" destId="{431D4BDC-788E-4EF1-94F7-65C04518D52E}" srcOrd="4" destOrd="0" presId="urn:microsoft.com/office/officeart/2005/8/layout/matrix1"/>
    <dgm:cxn modelId="{6D386DD2-9852-402A-9211-42338C9BC680}" type="presParOf" srcId="{3735C507-6B9E-49DE-9190-FFC1025E2A8D}" destId="{36197B78-7BF6-423C-A149-102ACD462CC4}" srcOrd="5" destOrd="0" presId="urn:microsoft.com/office/officeart/2005/8/layout/matrix1"/>
    <dgm:cxn modelId="{5D3319CC-BA14-4799-B4A9-670195B0B95F}" type="presParOf" srcId="{3735C507-6B9E-49DE-9190-FFC1025E2A8D}" destId="{43A3457F-D271-476B-8912-0043330FD296}" srcOrd="6" destOrd="0" presId="urn:microsoft.com/office/officeart/2005/8/layout/matrix1"/>
    <dgm:cxn modelId="{10DB1282-0F1C-4382-B179-B3A72FC298F6}" type="presParOf" srcId="{3735C507-6B9E-49DE-9190-FFC1025E2A8D}" destId="{6EE9F3C9-F28D-46A8-B0FF-F6B4690EE71B}" srcOrd="7" destOrd="0" presId="urn:microsoft.com/office/officeart/2005/8/layout/matrix1"/>
    <dgm:cxn modelId="{98C80A2B-E979-4943-A462-733424B0432B}" type="presParOf" srcId="{FF664674-3BDC-42FE-B72D-FBDC71B96B88}" destId="{595A2C00-6A7C-4C25-9932-27947C28D343}" srcOrd="1" destOrd="0" presId="urn:microsoft.com/office/officeart/2005/8/layout/matrix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65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B38AA4D1-C052-4238-BD93-C78B7C3B5B99}" type="datetimeFigureOut">
              <a:rPr lang="en-US"/>
              <a:pPr/>
              <a:t>1/31/2015</a:t>
            </a:fld>
            <a:endParaRPr lang="en-US"/>
          </a:p>
        </p:txBody>
      </p:sp>
      <p:sp>
        <p:nvSpPr>
          <p:cNvPr id="665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65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B906DBA-F3EF-425F-BBB8-F1FE5B737C05}"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1434282-C52F-4BA1-B05B-DA5A7969E7FF}" type="datetimeFigureOut">
              <a:rPr lang="en-US"/>
              <a:pPr>
                <a:defRPr/>
              </a:pPr>
              <a:t>1/31/2015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BC87A6F-5705-46A8-A115-BB7189FB8BE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DF8FB8-7FA2-4C98-8854-008002044752}"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71415B-A0E9-4CCD-8C56-2E4938C5458E}"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E73B537-1784-4B23-8ACF-377DE1F0D8F5}"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6BEE98E-48CA-4C88-BEA2-D72A44AD3ED7}"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4003723-2FBD-4DC7-BAAE-2F823EED2E7F}"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4895FDC-229E-4B4C-A64B-D74C493AA881}"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BE5AD2-7986-4CE9-9338-DD7A2298B883}"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26AEDB-F3D2-4966-A4E0-DFD37403FE25}"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95959A-9614-4FCD-AA1C-4FACA7DB64FE}"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60ADD5C-5C38-474A-AEC0-1112179CB8CD}"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EF1523-1750-4D92-94F1-04E350C3E250}"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E0355-2D16-4C7C-B676-392C8CF2D1C4}"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0EAB2B-9CCE-48E0-B14D-E338DAAC40EE}"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9FCD6A-B707-4984-BB4A-CA75030AF44D}"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DF1B94-7651-4A1F-B0BF-D3646F0B0BC4}"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9122CA-A6EA-4D88-9BAA-E973C95D2E14}"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C28BDB-6F44-49BD-9172-F7968E8650FE}"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C0B075-EFF8-48B3-A5B0-F1E0272D98C1}"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456C31-F65F-4295-B60D-0DB410272D2A}"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1CAC27-C721-4A43-9A96-DEB16C04A5D5}"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154B92-2A24-44E8-A0C4-680BC9FE3AE1}"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E8BD28-DC00-4A93-B46E-9BFF4DE21106}"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F1CF87-7D7B-4FCB-B5B6-DF46C278DDEC}"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BAEDE4-F60F-4BF8-B831-9AF1F15DCEFD}"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pPr>
              <a:defRPr/>
            </a:pPr>
            <a:fld id="{A487BB9D-B402-4A87-8334-B432D78212BC}" type="datetimeFigureOut">
              <a:rPr lang="en-US" smtClean="0"/>
              <a:pPr>
                <a:defRPr/>
              </a:pPr>
              <a:t>1/31/2015</a:t>
            </a:fld>
            <a:endParaRPr lang="en-US"/>
          </a:p>
        </p:txBody>
      </p:sp>
      <p:sp>
        <p:nvSpPr>
          <p:cNvPr id="17" name="Footer Placeholder 16"/>
          <p:cNvSpPr>
            <a:spLocks noGrp="1"/>
          </p:cNvSpPr>
          <p:nvPr>
            <p:ph type="ftr" sz="quarter" idx="11"/>
          </p:nvPr>
        </p:nvSpPr>
        <p:spPr>
          <a:xfrm>
            <a:off x="5410200" y="4205288"/>
            <a:ext cx="1295400" cy="457200"/>
          </a:xfrm>
        </p:spPr>
        <p:txBody>
          <a:bodyPr/>
          <a:lstStyle/>
          <a:p>
            <a:pPr>
              <a:defRPr/>
            </a:pPr>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17CB28FB-0789-4A73-9C2C-45C767AEEB59}"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E3BD16E-9037-4528-99C9-CD7B0A852AED}" type="datetimeFigureOut">
              <a:rPr lang="en-US" smtClean="0"/>
              <a:pPr>
                <a:defRPr/>
              </a:pPr>
              <a:t>1/31/2015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C7E038D-7502-41CD-A641-EEB6361BCBCF}"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4C279E1-6060-4A06-970A-F33C8B1EA6D3}" type="datetimeFigureOut">
              <a:rPr lang="en-US" smtClean="0"/>
              <a:pPr>
                <a:defRPr/>
              </a:pPr>
              <a:t>1/31/2015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7FBC611-DA68-4960-8809-EF95F4826EA9}"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B3E26FCA-2D0A-4435-B73D-0388DD790D3A}" type="datetimeFigureOut">
              <a:rPr lang="en-US"/>
              <a:pPr>
                <a:defRPr/>
              </a:pPr>
              <a:t>1/31/2015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7177095-0C8C-4411-B05F-3D18E28D3A8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B3E26FCA-2D0A-4435-B73D-0388DD790D3A}" type="datetimeFigureOut">
              <a:rPr lang="en-US"/>
              <a:pPr>
                <a:defRPr/>
              </a:pPr>
              <a:t>1/31/2015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7177095-0C8C-4411-B05F-3D18E28D3A8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B3E26FCA-2D0A-4435-B73D-0388DD790D3A}" type="datetimeFigureOut">
              <a:rPr lang="en-US"/>
              <a:pPr>
                <a:defRPr/>
              </a:pPr>
              <a:t>1/31/2015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7177095-0C8C-4411-B05F-3D18E28D3A83}"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B3E26FCA-2D0A-4435-B73D-0388DD790D3A}" type="datetimeFigureOut">
              <a:rPr lang="en-US"/>
              <a:pPr>
                <a:defRPr/>
              </a:pPr>
              <a:t>1/31/2015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7177095-0C8C-4411-B05F-3D18E28D3A83}"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B3E26FCA-2D0A-4435-B73D-0388DD790D3A}" type="datetimeFigureOut">
              <a:rPr lang="en-US"/>
              <a:pPr>
                <a:defRPr/>
              </a:pPr>
              <a:t>1/31/2015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7177095-0C8C-4411-B05F-3D18E28D3A8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B3E26FCA-2D0A-4435-B73D-0388DD790D3A}" type="datetimeFigureOut">
              <a:rPr lang="en-US"/>
              <a:pPr>
                <a:defRPr/>
              </a:pPr>
              <a:t>1/31/2015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7177095-0C8C-4411-B05F-3D18E28D3A83}"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B3E26FCA-2D0A-4435-B73D-0388DD790D3A}" type="datetimeFigureOut">
              <a:rPr lang="en-US"/>
              <a:pPr>
                <a:defRPr/>
              </a:pPr>
              <a:t>1/31/2015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7177095-0C8C-4411-B05F-3D18E28D3A83}"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B3E26FCA-2D0A-4435-B73D-0388DD790D3A}" type="datetimeFigureOut">
              <a:rPr lang="en-US"/>
              <a:pPr>
                <a:defRPr/>
              </a:pPr>
              <a:t>1/31/2015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7177095-0C8C-4411-B05F-3D18E28D3A8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A463E07B-8A0D-4BCD-87E6-99634354EE62}" type="datetimeFigureOut">
              <a:rPr lang="en-US" smtClean="0"/>
              <a:pPr>
                <a:defRPr/>
              </a:pPr>
              <a:t>1/31/2015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EBF03E2-87F1-4E8B-8DD6-B5C6EEBC3A6D}"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B3E26FCA-2D0A-4435-B73D-0388DD790D3A}" type="datetimeFigureOut">
              <a:rPr lang="en-US"/>
              <a:pPr>
                <a:defRPr/>
              </a:pPr>
              <a:t>1/31/2015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7177095-0C8C-4411-B05F-3D18E28D3A83}"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B3E26FCA-2D0A-4435-B73D-0388DD790D3A}" type="datetimeFigureOut">
              <a:rPr lang="en-US"/>
              <a:pPr>
                <a:defRPr/>
              </a:pPr>
              <a:t>1/31/2015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7177095-0C8C-4411-B05F-3D18E28D3A83}"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B3E26FCA-2D0A-4435-B73D-0388DD790D3A}" type="datetimeFigureOut">
              <a:rPr lang="en-US"/>
              <a:pPr>
                <a:defRPr/>
              </a:pPr>
              <a:t>1/31/2015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7177095-0C8C-4411-B05F-3D18E28D3A83}"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B3E26FCA-2D0A-4435-B73D-0388DD790D3A}" type="datetimeFigureOut">
              <a:rPr lang="en-US"/>
              <a:pPr>
                <a:defRPr/>
              </a:pPr>
              <a:t>1/31/2015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7177095-0C8C-4411-B05F-3D18E28D3A8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B3E26FCA-2D0A-4435-B73D-0388DD790D3A}" type="datetimeFigureOut">
              <a:rPr lang="en-US"/>
              <a:pPr>
                <a:defRPr/>
              </a:pPr>
              <a:t>1/31/2015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7177095-0C8C-4411-B05F-3D18E28D3A83}"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B3E26FCA-2D0A-4435-B73D-0388DD790D3A}" type="datetimeFigureOut">
              <a:rPr lang="en-US"/>
              <a:pPr>
                <a:defRPr/>
              </a:pPr>
              <a:t>1/31/2015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7177095-0C8C-4411-B05F-3D18E28D3A83}"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B3E26FCA-2D0A-4435-B73D-0388DD790D3A}" type="datetimeFigureOut">
              <a:rPr lang="en-US"/>
              <a:pPr>
                <a:defRPr/>
              </a:pPr>
              <a:t>1/31/2015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7177095-0C8C-4411-B05F-3D18E28D3A83}"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B3E26FCA-2D0A-4435-B73D-0388DD790D3A}" type="datetimeFigureOut">
              <a:rPr lang="en-US"/>
              <a:pPr>
                <a:defRPr/>
              </a:pPr>
              <a:t>1/31/2015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7177095-0C8C-4411-B05F-3D18E28D3A83}"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B3E26FCA-2D0A-4435-B73D-0388DD790D3A}" type="datetimeFigureOut">
              <a:rPr lang="en-US"/>
              <a:pPr>
                <a:defRPr/>
              </a:pPr>
              <a:t>1/31/2015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7177095-0C8C-4411-B05F-3D18E28D3A83}"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B3E26FCA-2D0A-4435-B73D-0388DD790D3A}" type="datetimeFigureOut">
              <a:rPr lang="en-US"/>
              <a:pPr>
                <a:defRPr/>
              </a:pPr>
              <a:t>1/31/2015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7177095-0C8C-4411-B05F-3D18E28D3A8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AAC41787-F08C-4F41-BDEB-96307DA553B7}" type="datetimeFigureOut">
              <a:rPr lang="en-US" smtClean="0"/>
              <a:pPr>
                <a:defRPr/>
              </a:pPr>
              <a:t>1/31/2015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BBB8CFF-5233-4A9F-9B75-466436A6CECB}" type="slidenum">
              <a:rPr lang="en-US" smtClean="0"/>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B3E26FCA-2D0A-4435-B73D-0388DD790D3A}" type="datetimeFigureOut">
              <a:rPr lang="en-US"/>
              <a:pPr>
                <a:defRPr/>
              </a:pPr>
              <a:t>1/31/2015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7177095-0C8C-4411-B05F-3D18E28D3A83}"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B3E26FCA-2D0A-4435-B73D-0388DD790D3A}" type="datetimeFigureOut">
              <a:rPr lang="en-US"/>
              <a:pPr>
                <a:defRPr/>
              </a:pPr>
              <a:t>1/31/2015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7177095-0C8C-4411-B05F-3D18E28D3A83}"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B3E26FCA-2D0A-4435-B73D-0388DD790D3A}" type="datetimeFigureOut">
              <a:rPr lang="en-US"/>
              <a:pPr>
                <a:defRPr/>
              </a:pPr>
              <a:t>1/31/2015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7177095-0C8C-4411-B05F-3D18E28D3A83}"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B3E26FCA-2D0A-4435-B73D-0388DD790D3A}" type="datetimeFigureOut">
              <a:rPr lang="en-US"/>
              <a:pPr>
                <a:defRPr/>
              </a:pPr>
              <a:t>1/31/2015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7177095-0C8C-4411-B05F-3D18E28D3A8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ED738443-9F7B-4169-92D9-7D33C4DE8DFC}" type="datetimeFigureOut">
              <a:rPr lang="en-US" smtClean="0"/>
              <a:pPr>
                <a:defRPr/>
              </a:pPr>
              <a:t>1/31/2015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312C5E9-B448-4405-88B0-954A89A7A59F}"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pPr>
              <a:defRPr/>
            </a:pPr>
            <a:fld id="{5BFBE811-1944-432D-AE4F-AE524712D3F8}" type="datetimeFigureOut">
              <a:rPr lang="en-US" smtClean="0"/>
              <a:pPr>
                <a:defRPr/>
              </a:pPr>
              <a:t>1/31/2015</a:t>
            </a:fld>
            <a:endParaRPr lang="en-US"/>
          </a:p>
        </p:txBody>
      </p:sp>
      <p:sp>
        <p:nvSpPr>
          <p:cNvPr id="27" name="Slide Number Placeholder 26"/>
          <p:cNvSpPr>
            <a:spLocks noGrp="1"/>
          </p:cNvSpPr>
          <p:nvPr>
            <p:ph type="sldNum" sz="quarter" idx="11"/>
          </p:nvPr>
        </p:nvSpPr>
        <p:spPr/>
        <p:txBody>
          <a:bodyPr rtlCol="0"/>
          <a:lstStyle/>
          <a:p>
            <a:pPr>
              <a:defRPr/>
            </a:pPr>
            <a:fld id="{CF0BADB4-9890-4F0D-99FA-74646EA019E2}" type="slidenum">
              <a:rPr lang="en-US" smtClean="0"/>
              <a:pPr>
                <a:defRPr/>
              </a:pPr>
              <a:t>‹#›</a:t>
            </a:fld>
            <a:endParaRPr lang="en-US"/>
          </a:p>
        </p:txBody>
      </p:sp>
      <p:sp>
        <p:nvSpPr>
          <p:cNvPr id="28" name="Footer Placeholder 27"/>
          <p:cNvSpPr>
            <a:spLocks noGrp="1"/>
          </p:cNvSpPr>
          <p:nvPr>
            <p:ph type="ftr" sz="quarter" idx="12"/>
          </p:nvPr>
        </p:nvSpPr>
        <p:spPr/>
        <p:txBody>
          <a:bodyPr rtlCol="0"/>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47C9B81F-C347-4BEF-BFDF-29C42F48304A}" type="datetimeFigureOut">
              <a:rPr lang="en-US" smtClean="0"/>
              <a:pPr/>
              <a:t>1/31/2015</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0394754-D77D-406D-B44E-7EC145B5C16F}" type="datetimeFigureOut">
              <a:rPr lang="en-US" smtClean="0"/>
              <a:pPr>
                <a:defRPr/>
              </a:pPr>
              <a:t>1/31/2015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525858C-5CB2-42F2-990E-6C53F9648217}"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34416645-774F-44E6-AEDF-639DA0A4F0DD}" type="datetimeFigureOut">
              <a:rPr lang="en-US" smtClean="0"/>
              <a:pPr>
                <a:defRPr/>
              </a:pPr>
              <a:t>1/31/2015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0E58BBE-D92E-49CA-99C6-ACBA2C781703}"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6D33901B-1099-4564-B9B3-725FBA7E815E}" type="datetimeFigureOut">
              <a:rPr lang="en-US" smtClean="0"/>
              <a:pPr>
                <a:defRPr/>
              </a:pPr>
              <a:t>1/31/2015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BDC9C90-1D43-47B3-BCBB-2030CBCB3180}"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fld id="{A463E07B-8A0D-4BCD-87E6-99634354EE62}" type="datetimeFigureOut">
              <a:rPr lang="en-US" smtClean="0"/>
              <a:pPr>
                <a:defRPr/>
              </a:pPr>
              <a:t>1/31/2015</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defRPr/>
            </a:pPr>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defRPr/>
            </a:pPr>
            <a:fld id="{6EBF03E2-87F1-4E8B-8DD6-B5C6EEBC3A6D}" type="slidenum">
              <a:rPr lang="en-US" smtClean="0"/>
              <a:pPr>
                <a:defRPr/>
              </a:pPr>
              <a:t>‹#›</a:t>
            </a:fld>
            <a:endParaRPr lang="en-US"/>
          </a:p>
        </p:txBody>
      </p:sp>
      <p:sp>
        <p:nvSpPr>
          <p:cNvPr id="20" name="Rectangle 19"/>
          <p:cNvSpPr/>
          <p:nvPr userDrawn="1"/>
        </p:nvSpPr>
        <p:spPr>
          <a:xfrm>
            <a:off x="0" y="6553200"/>
            <a:ext cx="2286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a:solidFill>
                  <a:schemeClr val="bg1"/>
                </a:solidFill>
                <a:latin typeface="Arial" pitchFamily="34" charset="0"/>
                <a:cs typeface="Arial" pitchFamily="34" charset="0"/>
              </a:rPr>
              <a:t>www.mbs.com.vn</a:t>
            </a:r>
          </a:p>
        </p:txBody>
      </p:sp>
      <p:sp>
        <p:nvSpPr>
          <p:cNvPr id="21" name="Rectangle 20"/>
          <p:cNvSpPr/>
          <p:nvPr userDrawn="1"/>
        </p:nvSpPr>
        <p:spPr>
          <a:xfrm>
            <a:off x="5867400" y="6553200"/>
            <a:ext cx="3276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i="1">
                <a:solidFill>
                  <a:schemeClr val="bg1"/>
                </a:solidFill>
                <a:latin typeface="Arial" pitchFamily="34" charset="0"/>
                <a:cs typeface="Arial" pitchFamily="34" charset="0"/>
              </a:rPr>
              <a:t>Giải pháp kinh doanh chuyên biệt</a:t>
            </a:r>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 id="2147483833" r:id="rId23"/>
    <p:sldLayoutId id="2147483834" r:id="rId24"/>
    <p:sldLayoutId id="2147483835" r:id="rId25"/>
    <p:sldLayoutId id="2147483836" r:id="rId26"/>
    <p:sldLayoutId id="2147483837" r:id="rId27"/>
    <p:sldLayoutId id="2147483838" r:id="rId28"/>
    <p:sldLayoutId id="2147483839" r:id="rId29"/>
    <p:sldLayoutId id="2147483840" r:id="rId30"/>
    <p:sldLayoutId id="2147483841" r:id="rId31"/>
    <p:sldLayoutId id="2147483842" r:id="rId32"/>
    <p:sldLayoutId id="2147483843" r:id="rId33"/>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http://www.truongthanh.com/stores/post/history2.jpg"/>
          <p:cNvPicPr>
            <a:picLocks noChangeAspect="1" noChangeArrowheads="1"/>
          </p:cNvPicPr>
          <p:nvPr/>
        </p:nvPicPr>
        <p:blipFill>
          <a:blip r:embed="rId3"/>
          <a:srcRect/>
          <a:stretch>
            <a:fillRect/>
          </a:stretch>
        </p:blipFill>
        <p:spPr bwMode="auto">
          <a:xfrm>
            <a:off x="1524000" y="4953000"/>
            <a:ext cx="6238875" cy="1905000"/>
          </a:xfrm>
          <a:prstGeom prst="rect">
            <a:avLst/>
          </a:prstGeom>
          <a:noFill/>
          <a:ln w="9525">
            <a:noFill/>
            <a:miter lim="800000"/>
            <a:headEnd/>
            <a:tailEnd/>
          </a:ln>
        </p:spPr>
      </p:pic>
      <p:sp>
        <p:nvSpPr>
          <p:cNvPr id="14338" name="Title 1"/>
          <p:cNvSpPr>
            <a:spLocks noGrp="1"/>
          </p:cNvSpPr>
          <p:nvPr>
            <p:ph type="ctrTitle"/>
          </p:nvPr>
        </p:nvSpPr>
        <p:spPr>
          <a:xfrm>
            <a:off x="685800" y="990600"/>
            <a:ext cx="7772400" cy="4495800"/>
          </a:xfrm>
        </p:spPr>
        <p:txBody>
          <a:bodyPr>
            <a:normAutofit fontScale="90000"/>
          </a:bodyPr>
          <a:lstStyle/>
          <a:p>
            <a:pPr algn="ctr" eaLnBrk="1" hangingPunct="1"/>
            <a:r>
              <a:rPr lang="en-US" sz="3600" b="1" smtClean="0">
                <a:latin typeface="Arial" charset="0"/>
                <a:cs typeface="Arial" charset="0"/>
              </a:rPr>
              <a:t>GIỚI THIỆU </a:t>
            </a:r>
            <a:br>
              <a:rPr lang="en-US" sz="3600" b="1" smtClean="0">
                <a:latin typeface="Arial" charset="0"/>
                <a:cs typeface="Arial" charset="0"/>
              </a:rPr>
            </a:br>
            <a:r>
              <a:rPr lang="en-US" sz="3600" b="1" smtClean="0">
                <a:latin typeface="Arial" charset="0"/>
                <a:cs typeface="Arial" charset="0"/>
              </a:rPr>
              <a:t>TIỀM NĂNG VÀ CƠ HỘI ĐẦU TƯ VÀO CÔNG TY CỔ PHẦN TẬP ĐOÀN KỸ NGHỆ GỖ TRƯỜNG THÀNH</a:t>
            </a:r>
            <a:br>
              <a:rPr lang="en-US" sz="3600" b="1" smtClean="0">
                <a:latin typeface="Arial" charset="0"/>
                <a:cs typeface="Arial" charset="0"/>
              </a:rPr>
            </a:br>
            <a:r>
              <a:rPr lang="en-US" sz="2400" b="1" smtClean="0">
                <a:latin typeface="Arial" charset="0"/>
                <a:cs typeface="Arial" charset="0"/>
              </a:rPr>
              <a:t>Mã chứng khoán: TTF</a:t>
            </a:r>
            <a:r>
              <a:rPr lang="en-US" sz="3600" b="1" smtClean="0">
                <a:latin typeface="Arial" charset="0"/>
                <a:cs typeface="Arial" charset="0"/>
              </a:rPr>
              <a:t> </a:t>
            </a:r>
            <a:br>
              <a:rPr lang="en-US" sz="3600" b="1" smtClean="0">
                <a:latin typeface="Arial" charset="0"/>
                <a:cs typeface="Arial" charset="0"/>
              </a:rPr>
            </a:br>
            <a:r>
              <a:rPr lang="en-US" sz="3600" b="1" smtClean="0">
                <a:latin typeface="Arial" charset="0"/>
                <a:cs typeface="Arial" charset="0"/>
              </a:rPr>
              <a:t/>
            </a:r>
            <a:br>
              <a:rPr lang="en-US" sz="3600" b="1" smtClean="0">
                <a:latin typeface="Arial" charset="0"/>
                <a:cs typeface="Arial" charset="0"/>
              </a:rPr>
            </a:br>
            <a:r>
              <a:rPr lang="en-US" sz="3600" b="1" smtClean="0">
                <a:latin typeface="Arial" charset="0"/>
                <a:cs typeface="Arial" charset="0"/>
              </a:rPr>
              <a:t/>
            </a:r>
            <a:br>
              <a:rPr lang="en-US" sz="3600" b="1" smtClean="0">
                <a:latin typeface="Arial" charset="0"/>
                <a:cs typeface="Arial" charset="0"/>
              </a:rPr>
            </a:br>
            <a:r>
              <a:rPr lang="en-US" sz="3600" b="1" smtClean="0">
                <a:latin typeface="Arial" charset="0"/>
                <a:cs typeface="Arial" charset="0"/>
              </a:rPr>
              <a:t/>
            </a:r>
            <a:br>
              <a:rPr lang="en-US" sz="3600" b="1" smtClean="0">
                <a:latin typeface="Arial" charset="0"/>
                <a:cs typeface="Arial" charset="0"/>
              </a:rPr>
            </a:br>
            <a:endParaRPr lang="en-US" sz="3600" b="1" smtClean="0">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9144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200" b="1" dirty="0">
                <a:solidFill>
                  <a:srgbClr val="005197"/>
                </a:solidFill>
                <a:latin typeface="Arial" pitchFamily="34" charset="0"/>
                <a:cs typeface="Arial" pitchFamily="34" charset="0"/>
              </a:rPr>
              <a:t>     I. GIỚI THIỆU VỀ CHUNG TTF (</a:t>
            </a:r>
            <a:r>
              <a:rPr lang="en-US" sz="2200" b="1" dirty="0" err="1">
                <a:solidFill>
                  <a:srgbClr val="005197"/>
                </a:solidFill>
                <a:latin typeface="Arial" pitchFamily="34" charset="0"/>
                <a:cs typeface="Arial" pitchFamily="34" charset="0"/>
              </a:rPr>
              <a:t>tiếp</a:t>
            </a:r>
            <a:r>
              <a:rPr lang="en-US" sz="2200" b="1" dirty="0">
                <a:solidFill>
                  <a:srgbClr val="005197"/>
                </a:solidFill>
                <a:latin typeface="Arial" pitchFamily="34" charset="0"/>
                <a:cs typeface="Arial" pitchFamily="34" charset="0"/>
              </a:rPr>
              <a:t>)</a:t>
            </a:r>
          </a:p>
        </p:txBody>
      </p:sp>
      <p:sp>
        <p:nvSpPr>
          <p:cNvPr id="33794" name="TextBox 8"/>
          <p:cNvSpPr txBox="1">
            <a:spLocks noChangeArrowheads="1"/>
          </p:cNvSpPr>
          <p:nvPr/>
        </p:nvSpPr>
        <p:spPr bwMode="auto">
          <a:xfrm>
            <a:off x="381000" y="1143000"/>
            <a:ext cx="6172200" cy="369888"/>
          </a:xfrm>
          <a:prstGeom prst="rect">
            <a:avLst/>
          </a:prstGeom>
          <a:noFill/>
          <a:ln w="9525">
            <a:noFill/>
            <a:miter lim="800000"/>
            <a:headEnd/>
            <a:tailEnd/>
          </a:ln>
        </p:spPr>
        <p:txBody>
          <a:bodyPr>
            <a:spAutoFit/>
          </a:bodyPr>
          <a:lstStyle/>
          <a:p>
            <a:r>
              <a:rPr lang="en-US" b="1">
                <a:solidFill>
                  <a:srgbClr val="005197"/>
                </a:solidFill>
                <a:latin typeface="Arial" charset="0"/>
                <a:cs typeface="Arial" charset="0"/>
              </a:rPr>
              <a:t>Công ty con, công ty liên kết</a:t>
            </a:r>
          </a:p>
        </p:txBody>
      </p:sp>
      <p:pic>
        <p:nvPicPr>
          <p:cNvPr id="33795" name="Picture 35" descr="Co cau tap doan.jpg"/>
          <p:cNvPicPr>
            <a:picLocks noChangeAspect="1"/>
          </p:cNvPicPr>
          <p:nvPr/>
        </p:nvPicPr>
        <p:blipFill>
          <a:blip r:embed="rId3"/>
          <a:srcRect/>
          <a:stretch>
            <a:fillRect/>
          </a:stretch>
        </p:blipFill>
        <p:spPr bwMode="auto">
          <a:xfrm>
            <a:off x="457200" y="1562100"/>
            <a:ext cx="8318500" cy="4914900"/>
          </a:xfrm>
          <a:prstGeom prst="rect">
            <a:avLst/>
          </a:prstGeom>
          <a:noFill/>
          <a:ln w="9525">
            <a:noFill/>
            <a:miter lim="800000"/>
            <a:headEnd/>
            <a:tailEnd/>
          </a:ln>
        </p:spPr>
      </p:pic>
      <p:sp>
        <p:nvSpPr>
          <p:cNvPr id="33797" name="Rectangle 5"/>
          <p:cNvSpPr>
            <a:spLocks noChangeArrowheads="1"/>
          </p:cNvSpPr>
          <p:nvPr/>
        </p:nvSpPr>
        <p:spPr bwMode="auto">
          <a:xfrm>
            <a:off x="4495800" y="4343400"/>
            <a:ext cx="1447800" cy="762000"/>
          </a:xfrm>
          <a:prstGeom prst="rect">
            <a:avLst/>
          </a:prstGeom>
          <a:solidFill>
            <a:schemeClr val="bg1"/>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16"/>
          <p:cNvSpPr txBox="1">
            <a:spLocks noChangeArrowheads="1"/>
          </p:cNvSpPr>
          <p:nvPr/>
        </p:nvSpPr>
        <p:spPr bwMode="auto">
          <a:xfrm>
            <a:off x="0" y="990600"/>
            <a:ext cx="3886200" cy="5632450"/>
          </a:xfrm>
          <a:prstGeom prst="rect">
            <a:avLst/>
          </a:prstGeom>
          <a:noFill/>
          <a:ln w="9525">
            <a:noFill/>
            <a:miter lim="800000"/>
            <a:headEnd/>
            <a:tailEnd/>
          </a:ln>
        </p:spPr>
        <p:txBody>
          <a:bodyPr>
            <a:spAutoFit/>
          </a:bodyPr>
          <a:lstStyle/>
          <a:p>
            <a:pPr algn="just"/>
            <a:r>
              <a:rPr lang="en-US" sz="1200" b="1">
                <a:latin typeface="Tahoma" pitchFamily="34" charset="0"/>
                <a:cs typeface="Tahoma" pitchFamily="34" charset="0"/>
              </a:rPr>
              <a:t>BẢNG CÂN ĐỐI KẾ TOÁN</a:t>
            </a:r>
          </a:p>
          <a:p>
            <a:pPr algn="just"/>
            <a:endParaRPr lang="en-US" sz="1200" b="1">
              <a:latin typeface="Tahoma" pitchFamily="34" charset="0"/>
              <a:cs typeface="Tahoma" pitchFamily="34" charset="0"/>
            </a:endParaRPr>
          </a:p>
          <a:p>
            <a:pPr algn="just">
              <a:buFont typeface="Wingdings" pitchFamily="2" charset="2"/>
              <a:buChar char="§"/>
            </a:pPr>
            <a:r>
              <a:rPr lang="en-US" sz="1200">
                <a:latin typeface="Tahoma" pitchFamily="34" charset="0"/>
                <a:cs typeface="Tahoma" pitchFamily="34" charset="0"/>
              </a:rPr>
              <a:t> Trong cơ cấu tài sản, tài sản ngắn hạn chiếm tỷ trọng lớn, trong đó chủ yếu là hàng tồn kho bao gồm: nguyên liệu tồn kho và chi phí sản xuất dở dang. Phần lớn hàng tồn kho được TTF sử dụng đảm bảo cho các khoản vay ngắn hạn, nên bị các ngân hàng phong tỏa, do đó TTF gặp nhiều khó khăn trong sản xuất trong những năm qua. Tuy nhiên sau khi bán nợ thành công, nguyên liệu được giải tỏa để cung cấp cho sản xuất và bán trên thị trường lại đem lại doanh thu lớn cho TTF</a:t>
            </a:r>
          </a:p>
          <a:p>
            <a:pPr algn="just"/>
            <a:endParaRPr lang="en-US" sz="1200">
              <a:latin typeface="Tahoma" pitchFamily="34" charset="0"/>
              <a:cs typeface="Tahoma" pitchFamily="34" charset="0"/>
            </a:endParaRPr>
          </a:p>
          <a:p>
            <a:pPr algn="just">
              <a:buFont typeface="Wingdings" pitchFamily="2" charset="2"/>
              <a:buChar char="§"/>
            </a:pPr>
            <a:r>
              <a:rPr lang="en-US" sz="1200">
                <a:latin typeface="Tahoma" pitchFamily="34" charset="0"/>
                <a:cs typeface="Tahoma" pitchFamily="34" charset="0"/>
              </a:rPr>
              <a:t> Tài sản dài hạn chủ yếu là tài sản cố định bao gồm: nhà xưởng, máy móc thiết bị</a:t>
            </a:r>
          </a:p>
          <a:p>
            <a:pPr algn="just"/>
            <a:endParaRPr lang="en-US" sz="1200">
              <a:latin typeface="Tahoma" pitchFamily="34" charset="0"/>
              <a:cs typeface="Tahoma" pitchFamily="34" charset="0"/>
            </a:endParaRPr>
          </a:p>
          <a:p>
            <a:pPr algn="just">
              <a:buFont typeface="Wingdings" pitchFamily="2" charset="2"/>
              <a:buChar char="§"/>
            </a:pPr>
            <a:r>
              <a:rPr lang="en-US" sz="1200">
                <a:latin typeface="Tahoma" pitchFamily="34" charset="0"/>
                <a:cs typeface="Tahoma" pitchFamily="34" charset="0"/>
              </a:rPr>
              <a:t> Trong cơ cấu nguồn vốn, nợ phải trả chiếm tỷ trọng lớn, chủ yếu là nợ ngắn hạn, khoản này tạo áp lực chi phí lãi vay lớn lên TTF những năm qua, trông năm 2014 một phần lớn nợ ngắn hạn đã được cơ cấu, miễn giảm một phần lãi vay và gia hạn để tạo điều kiện cho TTF giảm dần công nợ trong những năm tới.</a:t>
            </a:r>
          </a:p>
          <a:p>
            <a:pPr algn="just"/>
            <a:endParaRPr lang="en-US" sz="1200">
              <a:latin typeface="Tahoma" pitchFamily="34" charset="0"/>
              <a:cs typeface="Tahoma" pitchFamily="34" charset="0"/>
            </a:endParaRPr>
          </a:p>
          <a:p>
            <a:pPr algn="just">
              <a:buFont typeface="Wingdings" pitchFamily="2" charset="2"/>
              <a:buChar char="§"/>
            </a:pPr>
            <a:r>
              <a:rPr lang="en-US" sz="1200">
                <a:latin typeface="Tahoma" pitchFamily="34" charset="0"/>
                <a:cs typeface="Tahoma" pitchFamily="34" charset="0"/>
              </a:rPr>
              <a:t> Do những khó khăn trong hoạt động SXKD, TTF đã phải phát hành tăng vốn liên tiếp những năm qua, thậm chí là phát hành dưới mệnh giá. Cuối năm 2014, TTF vừa mới phát hành riêng lẻ 26.567.100 cổ phiếu, tăng vốn lên mức 1000 tỷ đồng trong năm 2015. Góp phần giúp TTF cấn đối lại nguồn vốn lành mạnh hơn.</a:t>
            </a:r>
          </a:p>
        </p:txBody>
      </p:sp>
      <p:graphicFrame>
        <p:nvGraphicFramePr>
          <p:cNvPr id="18" name="Table 17"/>
          <p:cNvGraphicFramePr>
            <a:graphicFrameLocks noGrp="1"/>
          </p:cNvGraphicFramePr>
          <p:nvPr/>
        </p:nvGraphicFramePr>
        <p:xfrm>
          <a:off x="3962400" y="1066800"/>
          <a:ext cx="4800600" cy="5333998"/>
        </p:xfrm>
        <a:graphic>
          <a:graphicData uri="http://schemas.openxmlformats.org/drawingml/2006/table">
            <a:tbl>
              <a:tblPr/>
              <a:tblGrid>
                <a:gridCol w="1895277"/>
                <a:gridCol w="765216"/>
                <a:gridCol w="815142"/>
                <a:gridCol w="689365"/>
                <a:gridCol w="635600"/>
              </a:tblGrid>
              <a:tr h="411662">
                <a:tc>
                  <a:txBody>
                    <a:bodyPr/>
                    <a:lstStyle/>
                    <a:p>
                      <a:pPr marL="0" marR="0" algn="ctr">
                        <a:lnSpc>
                          <a:spcPct val="115000"/>
                        </a:lnSpc>
                        <a:spcBef>
                          <a:spcPts val="0"/>
                        </a:spcBef>
                        <a:spcAft>
                          <a:spcPts val="300"/>
                        </a:spcAft>
                      </a:pPr>
                      <a:r>
                        <a:rPr lang="en-US" sz="1000" b="1" dirty="0" err="1">
                          <a:solidFill>
                            <a:srgbClr val="FFFFFF"/>
                          </a:solidFill>
                          <a:latin typeface="Tahoma"/>
                          <a:ea typeface="Calibri"/>
                          <a:cs typeface="Times New Roman"/>
                        </a:rPr>
                        <a:t>Đơn</a:t>
                      </a:r>
                      <a:r>
                        <a:rPr lang="en-US" sz="1000" b="1" dirty="0">
                          <a:solidFill>
                            <a:srgbClr val="FFFFFF"/>
                          </a:solidFill>
                          <a:latin typeface="Tahoma"/>
                          <a:ea typeface="Calibri"/>
                          <a:cs typeface="Times New Roman"/>
                        </a:rPr>
                        <a:t> </a:t>
                      </a:r>
                      <a:r>
                        <a:rPr lang="en-US" sz="1000" b="1" dirty="0" err="1">
                          <a:solidFill>
                            <a:srgbClr val="FFFFFF"/>
                          </a:solidFill>
                          <a:latin typeface="Tahoma"/>
                          <a:ea typeface="Calibri"/>
                          <a:cs typeface="Times New Roman"/>
                        </a:rPr>
                        <a:t>vị</a:t>
                      </a:r>
                      <a:r>
                        <a:rPr lang="en-US" sz="1000" b="1" dirty="0">
                          <a:solidFill>
                            <a:srgbClr val="FFFFFF"/>
                          </a:solidFill>
                          <a:latin typeface="Tahoma"/>
                          <a:ea typeface="Calibri"/>
                          <a:cs typeface="Times New Roman"/>
                        </a:rPr>
                        <a:t>: </a:t>
                      </a:r>
                      <a:r>
                        <a:rPr lang="en-US" sz="1000" b="1" dirty="0" err="1">
                          <a:solidFill>
                            <a:srgbClr val="FFFFFF"/>
                          </a:solidFill>
                          <a:latin typeface="Tahoma"/>
                          <a:ea typeface="Calibri"/>
                          <a:cs typeface="Times New Roman"/>
                        </a:rPr>
                        <a:t>tỷ</a:t>
                      </a:r>
                      <a:r>
                        <a:rPr lang="en-US" sz="1000" b="1" dirty="0">
                          <a:solidFill>
                            <a:srgbClr val="FFFFFF"/>
                          </a:solidFill>
                          <a:latin typeface="Tahoma"/>
                          <a:ea typeface="Calibri"/>
                          <a:cs typeface="Times New Roman"/>
                        </a:rPr>
                        <a:t> </a:t>
                      </a:r>
                      <a:r>
                        <a:rPr lang="en-US" sz="1000" b="1" dirty="0" err="1">
                          <a:solidFill>
                            <a:srgbClr val="FFFFFF"/>
                          </a:solidFill>
                          <a:latin typeface="Tahoma"/>
                          <a:ea typeface="Calibri"/>
                          <a:cs typeface="Times New Roman"/>
                        </a:rPr>
                        <a:t>đồng</a:t>
                      </a:r>
                      <a:endParaRPr lang="en-US" sz="1000" dirty="0">
                        <a:latin typeface="Calibri"/>
                        <a:ea typeface="Calibri"/>
                        <a:cs typeface="Times New Roman"/>
                      </a:endParaRPr>
                    </a:p>
                  </a:txBody>
                  <a:tcPr marL="67194" marR="67194" marT="0" marB="0" anchor="b">
                    <a:lnL>
                      <a:noFill/>
                    </a:lnL>
                    <a:lnR>
                      <a:noFill/>
                    </a:lnR>
                    <a:lnT w="19050" cap="flat" cmpd="sng" algn="ctr">
                      <a:solidFill>
                        <a:srgbClr val="005197"/>
                      </a:solidFill>
                      <a:prstDash val="solid"/>
                      <a:round/>
                      <a:headEnd type="none" w="med" len="med"/>
                      <a:tailEnd type="none" w="med" len="med"/>
                    </a:lnT>
                    <a:lnB w="19050" cap="flat" cmpd="sng" algn="ctr">
                      <a:solidFill>
                        <a:srgbClr val="005197"/>
                      </a:solidFill>
                      <a:prstDash val="solid"/>
                      <a:round/>
                      <a:headEnd type="none" w="med" len="med"/>
                      <a:tailEnd type="none" w="med" len="med"/>
                    </a:lnB>
                    <a:solidFill>
                      <a:srgbClr val="005197"/>
                    </a:solidFill>
                  </a:tcPr>
                </a:tc>
                <a:tc>
                  <a:txBody>
                    <a:bodyPr/>
                    <a:lstStyle/>
                    <a:p>
                      <a:pPr marL="0" marR="0" algn="ctr">
                        <a:lnSpc>
                          <a:spcPct val="115000"/>
                        </a:lnSpc>
                        <a:spcBef>
                          <a:spcPts val="0"/>
                        </a:spcBef>
                        <a:spcAft>
                          <a:spcPts val="300"/>
                        </a:spcAft>
                      </a:pPr>
                      <a:r>
                        <a:rPr lang="en-US" sz="1000" b="1">
                          <a:solidFill>
                            <a:srgbClr val="FFFFFF"/>
                          </a:solidFill>
                          <a:latin typeface="Tahoma"/>
                          <a:ea typeface="Calibri"/>
                          <a:cs typeface="Times New Roman"/>
                        </a:rPr>
                        <a:t>2011</a:t>
                      </a:r>
                      <a:endParaRPr lang="en-US" sz="1000">
                        <a:latin typeface="Calibri"/>
                        <a:ea typeface="Calibri"/>
                        <a:cs typeface="Times New Roman"/>
                      </a:endParaRPr>
                    </a:p>
                  </a:txBody>
                  <a:tcPr marL="67194" marR="67194" marT="0" marB="0" anchor="ctr">
                    <a:lnL>
                      <a:noFill/>
                    </a:lnL>
                    <a:lnR>
                      <a:noFill/>
                    </a:lnR>
                    <a:lnT w="19050" cap="flat" cmpd="sng" algn="ctr">
                      <a:solidFill>
                        <a:srgbClr val="005197"/>
                      </a:solidFill>
                      <a:prstDash val="solid"/>
                      <a:round/>
                      <a:headEnd type="none" w="med" len="med"/>
                      <a:tailEnd type="none" w="med" len="med"/>
                    </a:lnT>
                    <a:lnB w="19050" cap="flat" cmpd="sng" algn="ctr">
                      <a:solidFill>
                        <a:srgbClr val="005197"/>
                      </a:solidFill>
                      <a:prstDash val="solid"/>
                      <a:round/>
                      <a:headEnd type="none" w="med" len="med"/>
                      <a:tailEnd type="none" w="med" len="med"/>
                    </a:lnB>
                    <a:solidFill>
                      <a:srgbClr val="005197"/>
                    </a:solidFill>
                  </a:tcPr>
                </a:tc>
                <a:tc>
                  <a:txBody>
                    <a:bodyPr/>
                    <a:lstStyle/>
                    <a:p>
                      <a:pPr marL="0" marR="0" algn="ctr">
                        <a:lnSpc>
                          <a:spcPct val="115000"/>
                        </a:lnSpc>
                        <a:spcBef>
                          <a:spcPts val="0"/>
                        </a:spcBef>
                        <a:spcAft>
                          <a:spcPts val="300"/>
                        </a:spcAft>
                      </a:pPr>
                      <a:r>
                        <a:rPr lang="en-US" sz="1000" b="1">
                          <a:solidFill>
                            <a:srgbClr val="FFFFFF"/>
                          </a:solidFill>
                          <a:latin typeface="Tahoma"/>
                          <a:ea typeface="Calibri"/>
                          <a:cs typeface="Times New Roman"/>
                        </a:rPr>
                        <a:t>2012</a:t>
                      </a:r>
                      <a:endParaRPr lang="en-US" sz="1000">
                        <a:latin typeface="Calibri"/>
                        <a:ea typeface="Calibri"/>
                        <a:cs typeface="Times New Roman"/>
                      </a:endParaRPr>
                    </a:p>
                  </a:txBody>
                  <a:tcPr marL="67194" marR="67194" marT="0" marB="0" anchor="ctr">
                    <a:lnL>
                      <a:noFill/>
                    </a:lnL>
                    <a:lnR>
                      <a:noFill/>
                    </a:lnR>
                    <a:lnT w="19050" cap="flat" cmpd="sng" algn="ctr">
                      <a:solidFill>
                        <a:srgbClr val="005197"/>
                      </a:solidFill>
                      <a:prstDash val="solid"/>
                      <a:round/>
                      <a:headEnd type="none" w="med" len="med"/>
                      <a:tailEnd type="none" w="med" len="med"/>
                    </a:lnT>
                    <a:lnB w="19050" cap="flat" cmpd="sng" algn="ctr">
                      <a:solidFill>
                        <a:srgbClr val="005197"/>
                      </a:solidFill>
                      <a:prstDash val="solid"/>
                      <a:round/>
                      <a:headEnd type="none" w="med" len="med"/>
                      <a:tailEnd type="none" w="med" len="med"/>
                    </a:lnB>
                    <a:solidFill>
                      <a:srgbClr val="005197"/>
                    </a:solidFill>
                  </a:tcPr>
                </a:tc>
                <a:tc>
                  <a:txBody>
                    <a:bodyPr/>
                    <a:lstStyle/>
                    <a:p>
                      <a:pPr marL="0" marR="0" algn="ctr">
                        <a:lnSpc>
                          <a:spcPct val="115000"/>
                        </a:lnSpc>
                        <a:spcBef>
                          <a:spcPts val="0"/>
                        </a:spcBef>
                        <a:spcAft>
                          <a:spcPts val="300"/>
                        </a:spcAft>
                      </a:pPr>
                      <a:r>
                        <a:rPr lang="en-US" sz="1000" b="1">
                          <a:solidFill>
                            <a:srgbClr val="FFFFFF"/>
                          </a:solidFill>
                          <a:latin typeface="Tahoma"/>
                          <a:ea typeface="Calibri"/>
                          <a:cs typeface="Times New Roman"/>
                        </a:rPr>
                        <a:t>2013</a:t>
                      </a:r>
                      <a:endParaRPr lang="en-US" sz="1000">
                        <a:latin typeface="Calibri"/>
                        <a:ea typeface="Calibri"/>
                        <a:cs typeface="Times New Roman"/>
                      </a:endParaRPr>
                    </a:p>
                  </a:txBody>
                  <a:tcPr marL="67194" marR="67194" marT="0" marB="0" anchor="ctr">
                    <a:lnL>
                      <a:noFill/>
                    </a:lnL>
                    <a:lnR>
                      <a:noFill/>
                    </a:lnR>
                    <a:lnT w="19050" cap="flat" cmpd="sng" algn="ctr">
                      <a:solidFill>
                        <a:srgbClr val="005197"/>
                      </a:solidFill>
                      <a:prstDash val="solid"/>
                      <a:round/>
                      <a:headEnd type="none" w="med" len="med"/>
                      <a:tailEnd type="none" w="med" len="med"/>
                    </a:lnT>
                    <a:lnB w="19050" cap="flat" cmpd="sng" algn="ctr">
                      <a:solidFill>
                        <a:srgbClr val="005197"/>
                      </a:solidFill>
                      <a:prstDash val="solid"/>
                      <a:round/>
                      <a:headEnd type="none" w="med" len="med"/>
                      <a:tailEnd type="none" w="med" len="med"/>
                    </a:lnB>
                    <a:solidFill>
                      <a:srgbClr val="005197"/>
                    </a:solidFill>
                  </a:tcPr>
                </a:tc>
                <a:tc>
                  <a:txBody>
                    <a:bodyPr/>
                    <a:lstStyle/>
                    <a:p>
                      <a:pPr marL="0" marR="0" algn="ctr">
                        <a:lnSpc>
                          <a:spcPct val="115000"/>
                        </a:lnSpc>
                        <a:spcBef>
                          <a:spcPts val="0"/>
                        </a:spcBef>
                        <a:spcAft>
                          <a:spcPts val="300"/>
                        </a:spcAft>
                      </a:pPr>
                      <a:r>
                        <a:rPr lang="en-US" sz="1000" b="1">
                          <a:solidFill>
                            <a:srgbClr val="FFFFFF"/>
                          </a:solidFill>
                          <a:latin typeface="Tahoma"/>
                          <a:ea typeface="Calibri"/>
                          <a:cs typeface="Times New Roman"/>
                        </a:rPr>
                        <a:t>Q3/2014</a:t>
                      </a:r>
                      <a:endParaRPr lang="en-US" sz="1000">
                        <a:latin typeface="Calibri"/>
                        <a:ea typeface="Calibri"/>
                        <a:cs typeface="Times New Roman"/>
                      </a:endParaRPr>
                    </a:p>
                  </a:txBody>
                  <a:tcPr marL="67194" marR="67194" marT="0" marB="0" anchor="ctr">
                    <a:lnL>
                      <a:noFill/>
                    </a:lnL>
                    <a:lnR>
                      <a:noFill/>
                    </a:lnR>
                    <a:lnT w="19050" cap="flat" cmpd="sng" algn="ctr">
                      <a:solidFill>
                        <a:srgbClr val="005197"/>
                      </a:solidFill>
                      <a:prstDash val="solid"/>
                      <a:round/>
                      <a:headEnd type="none" w="med" len="med"/>
                      <a:tailEnd type="none" w="med" len="med"/>
                    </a:lnT>
                    <a:lnB w="19050" cap="flat" cmpd="sng" algn="ctr">
                      <a:solidFill>
                        <a:srgbClr val="005197"/>
                      </a:solidFill>
                      <a:prstDash val="solid"/>
                      <a:round/>
                      <a:headEnd type="none" w="med" len="med"/>
                      <a:tailEnd type="none" w="med" len="med"/>
                    </a:lnB>
                    <a:solidFill>
                      <a:srgbClr val="005197"/>
                    </a:solidFill>
                  </a:tcPr>
                </a:tc>
              </a:tr>
              <a:tr h="214794">
                <a:tc>
                  <a:txBody>
                    <a:bodyPr/>
                    <a:lstStyle/>
                    <a:p>
                      <a:pPr marL="342900" marR="0" lvl="0" indent="-342900">
                        <a:lnSpc>
                          <a:spcPct val="115000"/>
                        </a:lnSpc>
                        <a:spcBef>
                          <a:spcPts val="0"/>
                        </a:spcBef>
                        <a:spcAft>
                          <a:spcPts val="0"/>
                        </a:spcAft>
                        <a:buFont typeface="+mj-lt"/>
                        <a:buAutoNum type="alphaUcPeriod"/>
                      </a:pPr>
                      <a:r>
                        <a:rPr lang="en-US" sz="1000" b="1" dirty="0">
                          <a:solidFill>
                            <a:srgbClr val="000000"/>
                          </a:solidFill>
                          <a:latin typeface="Tahoma"/>
                          <a:ea typeface="Calibri"/>
                          <a:cs typeface="Times New Roman"/>
                        </a:rPr>
                        <a:t>TÀI SẢN NGẮN HẠN</a:t>
                      </a:r>
                      <a:endParaRPr lang="en-US" sz="1000" dirty="0">
                        <a:latin typeface="Calibri"/>
                        <a:ea typeface="Calibri"/>
                        <a:cs typeface="Times New Roman"/>
                      </a:endParaRPr>
                    </a:p>
                  </a:txBody>
                  <a:tcPr marL="67194" marR="67194" marT="0" marB="0" anchor="ctr">
                    <a:lnL>
                      <a:noFill/>
                    </a:lnL>
                    <a:lnR>
                      <a:noFill/>
                    </a:lnR>
                    <a:lnT w="19050" cap="flat" cmpd="sng" algn="ctr">
                      <a:solidFill>
                        <a:srgbClr val="005197"/>
                      </a:solidFill>
                      <a:prstDash val="solid"/>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b="1" dirty="0">
                          <a:latin typeface="Tahoma"/>
                          <a:ea typeface="Calibri"/>
                          <a:cs typeface="Times New Roman"/>
                        </a:rPr>
                        <a:t>2,557</a:t>
                      </a:r>
                      <a:endParaRPr lang="en-US" sz="1000" dirty="0">
                        <a:latin typeface="Calibri"/>
                        <a:ea typeface="Calibri"/>
                        <a:cs typeface="Times New Roman"/>
                      </a:endParaRPr>
                    </a:p>
                  </a:txBody>
                  <a:tcPr marL="67194" marR="67194" marT="0" marB="0" anchor="ctr">
                    <a:lnL>
                      <a:noFill/>
                    </a:lnL>
                    <a:lnR>
                      <a:noFill/>
                    </a:lnR>
                    <a:lnT w="19050" cap="flat" cmpd="sng" algn="ctr">
                      <a:solidFill>
                        <a:srgbClr val="005197"/>
                      </a:solidFill>
                      <a:prstDash val="solid"/>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b="1" dirty="0">
                          <a:latin typeface="Tahoma"/>
                          <a:ea typeface="Calibri"/>
                          <a:cs typeface="Times New Roman"/>
                        </a:rPr>
                        <a:t>2,539</a:t>
                      </a:r>
                      <a:endParaRPr lang="en-US" sz="1000" dirty="0">
                        <a:latin typeface="Calibri"/>
                        <a:ea typeface="Calibri"/>
                        <a:cs typeface="Times New Roman"/>
                      </a:endParaRPr>
                    </a:p>
                  </a:txBody>
                  <a:tcPr marL="67194" marR="67194" marT="0" marB="0" anchor="ctr">
                    <a:lnL>
                      <a:noFill/>
                    </a:lnL>
                    <a:lnR>
                      <a:noFill/>
                    </a:lnR>
                    <a:lnT w="19050" cap="flat" cmpd="sng" algn="ctr">
                      <a:solidFill>
                        <a:srgbClr val="005197"/>
                      </a:solidFill>
                      <a:prstDash val="solid"/>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b="1">
                          <a:latin typeface="Tahoma"/>
                          <a:ea typeface="Calibri"/>
                          <a:cs typeface="Times New Roman"/>
                        </a:rPr>
                        <a:t>2,787</a:t>
                      </a:r>
                      <a:endParaRPr lang="en-US" sz="1000">
                        <a:latin typeface="Calibri"/>
                        <a:ea typeface="Calibri"/>
                        <a:cs typeface="Times New Roman"/>
                      </a:endParaRPr>
                    </a:p>
                  </a:txBody>
                  <a:tcPr marL="67194" marR="67194" marT="0" marB="0" anchor="ctr">
                    <a:lnL>
                      <a:noFill/>
                    </a:lnL>
                    <a:lnR>
                      <a:noFill/>
                    </a:lnR>
                    <a:lnT w="19050" cap="flat" cmpd="sng" algn="ctr">
                      <a:solidFill>
                        <a:srgbClr val="005197"/>
                      </a:solidFill>
                      <a:prstDash val="solid"/>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b="1">
                          <a:latin typeface="Tahoma"/>
                          <a:ea typeface="Calibri"/>
                          <a:cs typeface="Times New Roman"/>
                        </a:rPr>
                        <a:t>3,059</a:t>
                      </a:r>
                      <a:endParaRPr lang="en-US" sz="1000">
                        <a:latin typeface="Calibri"/>
                        <a:ea typeface="Calibri"/>
                        <a:cs typeface="Times New Roman"/>
                      </a:endParaRPr>
                    </a:p>
                  </a:txBody>
                  <a:tcPr marL="67194" marR="67194" marT="0" marB="0" anchor="ctr">
                    <a:lnL>
                      <a:noFill/>
                    </a:lnL>
                    <a:lnR>
                      <a:noFill/>
                    </a:lnR>
                    <a:lnT w="19050" cap="flat" cmpd="sng" algn="ctr">
                      <a:solidFill>
                        <a:srgbClr val="005197"/>
                      </a:solidFill>
                      <a:prstDash val="solid"/>
                      <a:round/>
                      <a:headEnd type="none" w="med" len="med"/>
                      <a:tailEnd type="none" w="med" len="med"/>
                    </a:lnT>
                    <a:lnB w="12700" cap="flat" cmpd="sng" algn="ctr">
                      <a:solidFill>
                        <a:srgbClr val="005197"/>
                      </a:solidFill>
                      <a:prstDash val="dot"/>
                      <a:round/>
                      <a:headEnd type="none" w="med" len="med"/>
                      <a:tailEnd type="none" w="med" len="med"/>
                    </a:lnB>
                  </a:tcPr>
                </a:tc>
              </a:tr>
              <a:tr h="214794">
                <a:tc>
                  <a:txBody>
                    <a:bodyPr/>
                    <a:lstStyle/>
                    <a:p>
                      <a:pPr marL="0" marR="0">
                        <a:lnSpc>
                          <a:spcPct val="115000"/>
                        </a:lnSpc>
                        <a:spcBef>
                          <a:spcPts val="0"/>
                        </a:spcBef>
                        <a:spcAft>
                          <a:spcPts val="0"/>
                        </a:spcAft>
                      </a:pPr>
                      <a:r>
                        <a:rPr lang="en-US" sz="1000">
                          <a:solidFill>
                            <a:srgbClr val="000000"/>
                          </a:solidFill>
                          <a:latin typeface="Tahoma"/>
                          <a:ea typeface="Calibri"/>
                          <a:cs typeface="Times New Roman"/>
                        </a:rPr>
                        <a:t>I. Tiền và tương đương tiền</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latin typeface="Tahoma"/>
                          <a:ea typeface="Calibri"/>
                          <a:cs typeface="Times New Roman"/>
                        </a:rPr>
                        <a:t>24.5</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Tahoma"/>
                          <a:ea typeface="Calibri"/>
                          <a:cs typeface="Times New Roman"/>
                        </a:rPr>
                        <a:t>6.3</a:t>
                      </a:r>
                      <a:endParaRPr lang="en-US" sz="1000" dirty="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latin typeface="Tahoma"/>
                          <a:ea typeface="Calibri"/>
                          <a:cs typeface="Times New Roman"/>
                        </a:rPr>
                        <a:t>65.5</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latin typeface="Tahoma"/>
                          <a:ea typeface="Calibri"/>
                          <a:cs typeface="Times New Roman"/>
                        </a:rPr>
                        <a:t>9</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r>
              <a:tr h="214794">
                <a:tc>
                  <a:txBody>
                    <a:bodyPr/>
                    <a:lstStyle/>
                    <a:p>
                      <a:pPr marL="0" marR="0">
                        <a:lnSpc>
                          <a:spcPct val="115000"/>
                        </a:lnSpc>
                        <a:spcBef>
                          <a:spcPts val="0"/>
                        </a:spcBef>
                        <a:spcAft>
                          <a:spcPts val="0"/>
                        </a:spcAft>
                      </a:pPr>
                      <a:r>
                        <a:rPr lang="en-US" sz="1000">
                          <a:solidFill>
                            <a:srgbClr val="000000"/>
                          </a:solidFill>
                          <a:latin typeface="Tahoma"/>
                          <a:ea typeface="Calibri"/>
                          <a:cs typeface="Times New Roman"/>
                        </a:rPr>
                        <a:t>II. Đầu tư ngắn hạn</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latin typeface="Tahoma"/>
                          <a:ea typeface="Calibri"/>
                          <a:cs typeface="Times New Roman"/>
                        </a:rPr>
                        <a:t>20</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Tahoma"/>
                          <a:ea typeface="Calibri"/>
                          <a:cs typeface="Times New Roman"/>
                        </a:rPr>
                        <a:t>6</a:t>
                      </a:r>
                      <a:endParaRPr lang="en-US" sz="1000" dirty="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Tahoma"/>
                          <a:ea typeface="Calibri"/>
                          <a:cs typeface="Times New Roman"/>
                        </a:rPr>
                        <a:t>52</a:t>
                      </a:r>
                      <a:endParaRPr lang="en-US" sz="1000" dirty="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latin typeface="Tahoma"/>
                          <a:ea typeface="Calibri"/>
                          <a:cs typeface="Times New Roman"/>
                        </a:rPr>
                        <a:t>21</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r>
              <a:tr h="214794">
                <a:tc>
                  <a:txBody>
                    <a:bodyPr/>
                    <a:lstStyle/>
                    <a:p>
                      <a:pPr marL="0" marR="0">
                        <a:lnSpc>
                          <a:spcPct val="115000"/>
                        </a:lnSpc>
                        <a:spcBef>
                          <a:spcPts val="0"/>
                        </a:spcBef>
                        <a:spcAft>
                          <a:spcPts val="0"/>
                        </a:spcAft>
                      </a:pPr>
                      <a:r>
                        <a:rPr lang="en-US" sz="1000">
                          <a:solidFill>
                            <a:srgbClr val="000000"/>
                          </a:solidFill>
                          <a:latin typeface="Tahoma"/>
                          <a:ea typeface="Calibri"/>
                          <a:cs typeface="Times New Roman"/>
                        </a:rPr>
                        <a:t>III. Các khoản phải thu</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Tahoma"/>
                          <a:ea typeface="Calibri"/>
                          <a:cs typeface="Times New Roman"/>
                        </a:rPr>
                        <a:t>823</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Tahoma"/>
                          <a:ea typeface="Calibri"/>
                          <a:cs typeface="Times New Roman"/>
                        </a:rPr>
                        <a:t>545</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Tahoma"/>
                          <a:ea typeface="Calibri"/>
                          <a:cs typeface="Times New Roman"/>
                        </a:rPr>
                        <a:t>390</a:t>
                      </a:r>
                      <a:endParaRPr lang="en-US" sz="1000" dirty="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latin typeface="Tahoma"/>
                          <a:ea typeface="Calibri"/>
                          <a:cs typeface="Times New Roman"/>
                        </a:rPr>
                        <a:t>524.2</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r>
              <a:tr h="214794">
                <a:tc>
                  <a:txBody>
                    <a:bodyPr/>
                    <a:lstStyle/>
                    <a:p>
                      <a:pPr marL="0" marR="0">
                        <a:lnSpc>
                          <a:spcPct val="115000"/>
                        </a:lnSpc>
                        <a:spcBef>
                          <a:spcPts val="0"/>
                        </a:spcBef>
                        <a:spcAft>
                          <a:spcPts val="0"/>
                        </a:spcAft>
                      </a:pPr>
                      <a:r>
                        <a:rPr lang="en-US" sz="1000">
                          <a:solidFill>
                            <a:srgbClr val="000000"/>
                          </a:solidFill>
                          <a:latin typeface="Tahoma"/>
                          <a:ea typeface="Calibri"/>
                          <a:cs typeface="Times New Roman"/>
                        </a:rPr>
                        <a:t>IV. Hàng tồn kho</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Tahoma"/>
                          <a:ea typeface="Calibri"/>
                          <a:cs typeface="Times New Roman"/>
                        </a:rPr>
                        <a:t>1,666</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Tahoma"/>
                          <a:ea typeface="Calibri"/>
                          <a:cs typeface="Times New Roman"/>
                        </a:rPr>
                        <a:t>1,956</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Tahoma"/>
                          <a:ea typeface="Calibri"/>
                          <a:cs typeface="Times New Roman"/>
                        </a:rPr>
                        <a:t>2,245</a:t>
                      </a:r>
                      <a:endParaRPr lang="en-US" sz="1000" dirty="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latin typeface="Tahoma"/>
                          <a:ea typeface="Calibri"/>
                          <a:cs typeface="Times New Roman"/>
                        </a:rPr>
                        <a:t>2,461.6</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r>
              <a:tr h="214794">
                <a:tc>
                  <a:txBody>
                    <a:bodyPr/>
                    <a:lstStyle/>
                    <a:p>
                      <a:pPr marL="0" marR="0">
                        <a:lnSpc>
                          <a:spcPct val="115000"/>
                        </a:lnSpc>
                        <a:spcBef>
                          <a:spcPts val="0"/>
                        </a:spcBef>
                        <a:spcAft>
                          <a:spcPts val="0"/>
                        </a:spcAft>
                      </a:pPr>
                      <a:r>
                        <a:rPr lang="en-US" sz="1000">
                          <a:solidFill>
                            <a:srgbClr val="000000"/>
                          </a:solidFill>
                          <a:latin typeface="Tahoma"/>
                          <a:ea typeface="Calibri"/>
                          <a:cs typeface="Times New Roman"/>
                        </a:rPr>
                        <a:t>V. Tài sản ngắn hạn khác</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latin typeface="Tahoma"/>
                          <a:ea typeface="Calibri"/>
                          <a:cs typeface="Times New Roman"/>
                        </a:rPr>
                        <a:t>24</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latin typeface="Tahoma"/>
                          <a:ea typeface="Calibri"/>
                          <a:cs typeface="Times New Roman"/>
                        </a:rPr>
                        <a:t>26</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Tahoma"/>
                          <a:ea typeface="Calibri"/>
                          <a:cs typeface="Times New Roman"/>
                        </a:rPr>
                        <a:t>34</a:t>
                      </a:r>
                      <a:endParaRPr lang="en-US" sz="1000" dirty="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latin typeface="Tahoma"/>
                          <a:ea typeface="Calibri"/>
                          <a:cs typeface="Times New Roman"/>
                        </a:rPr>
                        <a:t>43.2</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r>
              <a:tr h="214794">
                <a:tc>
                  <a:txBody>
                    <a:bodyPr/>
                    <a:lstStyle/>
                    <a:p>
                      <a:pPr marL="342900" marR="0" lvl="0" indent="-342900">
                        <a:lnSpc>
                          <a:spcPct val="115000"/>
                        </a:lnSpc>
                        <a:spcBef>
                          <a:spcPts val="0"/>
                        </a:spcBef>
                        <a:spcAft>
                          <a:spcPts val="0"/>
                        </a:spcAft>
                        <a:buFont typeface="+mj-lt"/>
                        <a:buNone/>
                      </a:pPr>
                      <a:r>
                        <a:rPr lang="en-US" sz="1000" b="1" dirty="0" smtClean="0">
                          <a:solidFill>
                            <a:srgbClr val="000000"/>
                          </a:solidFill>
                          <a:latin typeface="Tahoma"/>
                          <a:ea typeface="Calibri"/>
                          <a:cs typeface="Times New Roman"/>
                        </a:rPr>
                        <a:t>B.       TÀI </a:t>
                      </a:r>
                      <a:r>
                        <a:rPr lang="en-US" sz="1000" b="1" dirty="0">
                          <a:solidFill>
                            <a:srgbClr val="000000"/>
                          </a:solidFill>
                          <a:latin typeface="Tahoma"/>
                          <a:ea typeface="Calibri"/>
                          <a:cs typeface="Times New Roman"/>
                        </a:rPr>
                        <a:t>SẢN DÀI HẠN</a:t>
                      </a:r>
                      <a:endParaRPr lang="en-US" sz="1000" dirty="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b="1">
                          <a:latin typeface="Tahoma"/>
                          <a:ea typeface="Calibri"/>
                          <a:cs typeface="Times New Roman"/>
                        </a:rPr>
                        <a:t>780</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b="1">
                          <a:latin typeface="Tahoma"/>
                          <a:ea typeface="Calibri"/>
                          <a:cs typeface="Times New Roman"/>
                        </a:rPr>
                        <a:t>759</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b="1" dirty="0">
                          <a:latin typeface="Tahoma"/>
                          <a:ea typeface="Calibri"/>
                          <a:cs typeface="Times New Roman"/>
                        </a:rPr>
                        <a:t>732</a:t>
                      </a:r>
                      <a:endParaRPr lang="en-US" sz="1000" dirty="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b="1">
                          <a:latin typeface="Tahoma"/>
                          <a:ea typeface="Calibri"/>
                          <a:cs typeface="Times New Roman"/>
                        </a:rPr>
                        <a:t>703</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214794">
                <a:tc>
                  <a:txBody>
                    <a:bodyPr/>
                    <a:lstStyle/>
                    <a:p>
                      <a:pPr marL="342900" marR="0" lvl="0" indent="-342900">
                        <a:lnSpc>
                          <a:spcPct val="115000"/>
                        </a:lnSpc>
                        <a:spcBef>
                          <a:spcPts val="0"/>
                        </a:spcBef>
                        <a:spcAft>
                          <a:spcPts val="300"/>
                        </a:spcAft>
                        <a:buFont typeface="+mj-lt"/>
                        <a:buAutoNum type="romanUcPeriod"/>
                      </a:pPr>
                      <a:r>
                        <a:rPr lang="en-US" sz="1000">
                          <a:solidFill>
                            <a:srgbClr val="000000"/>
                          </a:solidFill>
                          <a:latin typeface="Tahoma"/>
                          <a:ea typeface="Calibri"/>
                          <a:cs typeface="Times New Roman"/>
                        </a:rPr>
                        <a:t>Tài sản cố định</a:t>
                      </a:r>
                      <a:endParaRPr lang="en-US" sz="1000">
                        <a:latin typeface="Calibri"/>
                        <a:ea typeface="Calibri"/>
                        <a:cs typeface="Times New Roman"/>
                      </a:endParaRPr>
                    </a:p>
                  </a:txBody>
                  <a:tcPr marL="67194" marR="67194"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latin typeface="Tahoma"/>
                          <a:ea typeface="Calibri"/>
                          <a:cs typeface="Times New Roman"/>
                        </a:rPr>
                        <a:t>584</a:t>
                      </a:r>
                      <a:endParaRPr lang="en-US" sz="1000">
                        <a:latin typeface="Calibri"/>
                        <a:ea typeface="Calibri"/>
                        <a:cs typeface="Times New Roman"/>
                      </a:endParaRPr>
                    </a:p>
                  </a:txBody>
                  <a:tcPr marL="67194" marR="67194"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latin typeface="Tahoma"/>
                          <a:ea typeface="Calibri"/>
                          <a:cs typeface="Times New Roman"/>
                        </a:rPr>
                        <a:t>568</a:t>
                      </a:r>
                      <a:endParaRPr lang="en-US" sz="1000">
                        <a:latin typeface="Calibri"/>
                        <a:ea typeface="Calibri"/>
                        <a:cs typeface="Times New Roman"/>
                      </a:endParaRPr>
                    </a:p>
                  </a:txBody>
                  <a:tcPr marL="67194" marR="67194"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Tahoma"/>
                          <a:ea typeface="Calibri"/>
                          <a:cs typeface="Times New Roman"/>
                        </a:rPr>
                        <a:t>515</a:t>
                      </a:r>
                      <a:endParaRPr lang="en-US" sz="1000" dirty="0">
                        <a:latin typeface="Calibri"/>
                        <a:ea typeface="Calibri"/>
                        <a:cs typeface="Times New Roman"/>
                      </a:endParaRPr>
                    </a:p>
                  </a:txBody>
                  <a:tcPr marL="67194" marR="67194"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latin typeface="Tahoma"/>
                          <a:ea typeface="Calibri"/>
                          <a:cs typeface="Times New Roman"/>
                        </a:rPr>
                        <a:t>459.70</a:t>
                      </a:r>
                      <a:endParaRPr lang="en-US" sz="1000">
                        <a:latin typeface="Calibri"/>
                        <a:ea typeface="Calibri"/>
                        <a:cs typeface="Times New Roman"/>
                      </a:endParaRPr>
                    </a:p>
                  </a:txBody>
                  <a:tcPr marL="67194" marR="67194"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5197"/>
                      </a:solidFill>
                      <a:prstDash val="dot"/>
                      <a:round/>
                      <a:headEnd type="none" w="med" len="med"/>
                      <a:tailEnd type="none" w="med" len="med"/>
                    </a:lnB>
                  </a:tcPr>
                </a:tc>
              </a:tr>
              <a:tr h="214794">
                <a:tc>
                  <a:txBody>
                    <a:bodyPr/>
                    <a:lstStyle/>
                    <a:p>
                      <a:pPr marL="342900" marR="0" lvl="0" indent="-342900">
                        <a:lnSpc>
                          <a:spcPct val="115000"/>
                        </a:lnSpc>
                        <a:spcBef>
                          <a:spcPts val="0"/>
                        </a:spcBef>
                        <a:spcAft>
                          <a:spcPts val="300"/>
                        </a:spcAft>
                        <a:buFont typeface="+mj-lt"/>
                        <a:buAutoNum type="romanUcPeriod"/>
                      </a:pPr>
                      <a:r>
                        <a:rPr lang="en-US" sz="1000">
                          <a:solidFill>
                            <a:srgbClr val="000000"/>
                          </a:solidFill>
                          <a:latin typeface="Tahoma"/>
                          <a:ea typeface="Calibri"/>
                          <a:cs typeface="Times New Roman"/>
                        </a:rPr>
                        <a:t>Đầu tư dài hạn</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latin typeface="Tahoma"/>
                          <a:ea typeface="Calibri"/>
                          <a:cs typeface="Times New Roman"/>
                        </a:rPr>
                        <a:t>173</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latin typeface="Tahoma"/>
                          <a:ea typeface="Calibri"/>
                          <a:cs typeface="Times New Roman"/>
                        </a:rPr>
                        <a:t>164</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latin typeface="Tahoma"/>
                          <a:ea typeface="Calibri"/>
                          <a:cs typeface="Times New Roman"/>
                        </a:rPr>
                        <a:t>170</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latin typeface="Tahoma"/>
                          <a:ea typeface="Calibri"/>
                          <a:cs typeface="Times New Roman"/>
                        </a:rPr>
                        <a:t>167.3</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r>
              <a:tr h="214794">
                <a:tc>
                  <a:txBody>
                    <a:bodyPr/>
                    <a:lstStyle/>
                    <a:p>
                      <a:pPr marL="342900" marR="0" lvl="0" indent="-342900">
                        <a:lnSpc>
                          <a:spcPct val="115000"/>
                        </a:lnSpc>
                        <a:spcBef>
                          <a:spcPts val="0"/>
                        </a:spcBef>
                        <a:spcAft>
                          <a:spcPts val="300"/>
                        </a:spcAft>
                        <a:buFont typeface="+mj-lt"/>
                        <a:buAutoNum type="romanUcPeriod"/>
                      </a:pPr>
                      <a:r>
                        <a:rPr lang="en-US" sz="1000">
                          <a:solidFill>
                            <a:srgbClr val="000000"/>
                          </a:solidFill>
                          <a:latin typeface="Tahoma"/>
                          <a:ea typeface="Calibri"/>
                          <a:cs typeface="Times New Roman"/>
                        </a:rPr>
                        <a:t>Tài sản dài hạn khác</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latin typeface="Tahoma"/>
                          <a:ea typeface="Calibri"/>
                          <a:cs typeface="Times New Roman"/>
                        </a:rPr>
                        <a:t>23</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latin typeface="Tahoma"/>
                          <a:ea typeface="Calibri"/>
                          <a:cs typeface="Times New Roman"/>
                        </a:rPr>
                        <a:t>27</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Tahoma"/>
                          <a:ea typeface="Calibri"/>
                          <a:cs typeface="Times New Roman"/>
                        </a:rPr>
                        <a:t>47</a:t>
                      </a:r>
                      <a:endParaRPr lang="en-US" sz="1000" dirty="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latin typeface="Tahoma"/>
                          <a:ea typeface="Calibri"/>
                          <a:cs typeface="Times New Roman"/>
                        </a:rPr>
                        <a:t>76</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r>
              <a:tr h="214794">
                <a:tc>
                  <a:txBody>
                    <a:bodyPr/>
                    <a:lstStyle/>
                    <a:p>
                      <a:pPr marL="0" marR="0">
                        <a:lnSpc>
                          <a:spcPct val="115000"/>
                        </a:lnSpc>
                        <a:spcBef>
                          <a:spcPts val="0"/>
                        </a:spcBef>
                        <a:spcAft>
                          <a:spcPts val="300"/>
                        </a:spcAft>
                      </a:pPr>
                      <a:r>
                        <a:rPr lang="en-US" sz="1000" b="1">
                          <a:solidFill>
                            <a:srgbClr val="000000"/>
                          </a:solidFill>
                          <a:latin typeface="Tahoma"/>
                          <a:ea typeface="Calibri"/>
                          <a:cs typeface="Times New Roman"/>
                        </a:rPr>
                        <a:t>TỔNG TÀI SẢN</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b="1">
                          <a:latin typeface="Tahoma"/>
                          <a:ea typeface="Calibri"/>
                          <a:cs typeface="Times New Roman"/>
                        </a:rPr>
                        <a:t>3,337</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b="1">
                          <a:latin typeface="Tahoma"/>
                          <a:ea typeface="Calibri"/>
                          <a:cs typeface="Times New Roman"/>
                        </a:rPr>
                        <a:t>3,298</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b="1" dirty="0">
                          <a:latin typeface="Tahoma"/>
                          <a:ea typeface="Calibri"/>
                          <a:cs typeface="Times New Roman"/>
                        </a:rPr>
                        <a:t>3,518</a:t>
                      </a:r>
                      <a:endParaRPr lang="en-US" sz="1000" dirty="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b="1">
                          <a:latin typeface="Tahoma"/>
                          <a:ea typeface="Calibri"/>
                          <a:cs typeface="Times New Roman"/>
                        </a:rPr>
                        <a:t>3,762</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214794">
                <a:tc>
                  <a:txBody>
                    <a:bodyPr/>
                    <a:lstStyle/>
                    <a:p>
                      <a:pPr marL="342900" marR="0" lvl="0" indent="-342900">
                        <a:lnSpc>
                          <a:spcPct val="115000"/>
                        </a:lnSpc>
                        <a:spcBef>
                          <a:spcPts val="0"/>
                        </a:spcBef>
                        <a:spcAft>
                          <a:spcPts val="300"/>
                        </a:spcAft>
                        <a:buFont typeface="+mj-lt"/>
                        <a:buNone/>
                      </a:pPr>
                      <a:r>
                        <a:rPr lang="en-US" sz="1000" b="1" dirty="0" smtClean="0">
                          <a:solidFill>
                            <a:srgbClr val="000000"/>
                          </a:solidFill>
                          <a:latin typeface="Tahoma"/>
                          <a:ea typeface="Calibri"/>
                          <a:cs typeface="Times New Roman"/>
                        </a:rPr>
                        <a:t>C.       NỢ </a:t>
                      </a:r>
                      <a:r>
                        <a:rPr lang="en-US" sz="1000" b="1" dirty="0">
                          <a:solidFill>
                            <a:srgbClr val="000000"/>
                          </a:solidFill>
                          <a:latin typeface="Tahoma"/>
                          <a:ea typeface="Calibri"/>
                          <a:cs typeface="Times New Roman"/>
                        </a:rPr>
                        <a:t>PHẢI TRẢ</a:t>
                      </a:r>
                      <a:endParaRPr lang="en-US" sz="1000" dirty="0">
                        <a:latin typeface="Calibri"/>
                        <a:ea typeface="Calibri"/>
                        <a:cs typeface="Times New Roman"/>
                      </a:endParaRPr>
                    </a:p>
                  </a:txBody>
                  <a:tcPr marL="67194" marR="67194"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b="1">
                          <a:latin typeface="Tahoma"/>
                          <a:ea typeface="Calibri"/>
                          <a:cs typeface="Times New Roman"/>
                        </a:rPr>
                        <a:t>2,542</a:t>
                      </a:r>
                      <a:endParaRPr lang="en-US" sz="1000">
                        <a:latin typeface="Calibri"/>
                        <a:ea typeface="Calibri"/>
                        <a:cs typeface="Times New Roman"/>
                      </a:endParaRPr>
                    </a:p>
                  </a:txBody>
                  <a:tcPr marL="67194" marR="67194"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b="1">
                          <a:latin typeface="Tahoma"/>
                          <a:ea typeface="Calibri"/>
                          <a:cs typeface="Times New Roman"/>
                        </a:rPr>
                        <a:t>2,504</a:t>
                      </a:r>
                      <a:endParaRPr lang="en-US" sz="1000">
                        <a:latin typeface="Calibri"/>
                        <a:ea typeface="Calibri"/>
                        <a:cs typeface="Times New Roman"/>
                      </a:endParaRPr>
                    </a:p>
                  </a:txBody>
                  <a:tcPr marL="67194" marR="67194"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b="1" dirty="0">
                          <a:latin typeface="Tahoma"/>
                          <a:ea typeface="Calibri"/>
                          <a:cs typeface="Times New Roman"/>
                        </a:rPr>
                        <a:t>2,571</a:t>
                      </a:r>
                      <a:endParaRPr lang="en-US" sz="1000" dirty="0">
                        <a:latin typeface="Calibri"/>
                        <a:ea typeface="Calibri"/>
                        <a:cs typeface="Times New Roman"/>
                      </a:endParaRPr>
                    </a:p>
                  </a:txBody>
                  <a:tcPr marL="67194" marR="67194"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b="1">
                          <a:latin typeface="Tahoma"/>
                          <a:ea typeface="Calibri"/>
                          <a:cs typeface="Times New Roman"/>
                        </a:rPr>
                        <a:t>2,758.7</a:t>
                      </a:r>
                      <a:endParaRPr lang="en-US" sz="1000">
                        <a:latin typeface="Calibri"/>
                        <a:ea typeface="Calibri"/>
                        <a:cs typeface="Times New Roman"/>
                      </a:endParaRPr>
                    </a:p>
                  </a:txBody>
                  <a:tcPr marL="67194" marR="67194"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5197"/>
                      </a:solidFill>
                      <a:prstDash val="dot"/>
                      <a:round/>
                      <a:headEnd type="none" w="med" len="med"/>
                      <a:tailEnd type="none" w="med" len="med"/>
                    </a:lnB>
                  </a:tcPr>
                </a:tc>
              </a:tr>
              <a:tr h="214794">
                <a:tc>
                  <a:txBody>
                    <a:bodyPr/>
                    <a:lstStyle/>
                    <a:p>
                      <a:pPr marL="342900" marR="0" lvl="0" indent="-342900">
                        <a:lnSpc>
                          <a:spcPct val="115000"/>
                        </a:lnSpc>
                        <a:spcBef>
                          <a:spcPts val="0"/>
                        </a:spcBef>
                        <a:spcAft>
                          <a:spcPts val="300"/>
                        </a:spcAft>
                        <a:buFont typeface="+mj-lt"/>
                        <a:buAutoNum type="romanUcPeriod"/>
                      </a:pPr>
                      <a:r>
                        <a:rPr lang="en-US" sz="1000">
                          <a:solidFill>
                            <a:srgbClr val="000000"/>
                          </a:solidFill>
                          <a:latin typeface="Tahoma"/>
                          <a:ea typeface="Calibri"/>
                          <a:cs typeface="Times New Roman"/>
                        </a:rPr>
                        <a:t>Nợ phải trả</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latin typeface="Tahoma"/>
                          <a:ea typeface="Calibri"/>
                          <a:cs typeface="Times New Roman"/>
                        </a:rPr>
                        <a:t>2,418</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latin typeface="Tahoma"/>
                          <a:ea typeface="Calibri"/>
                          <a:cs typeface="Times New Roman"/>
                        </a:rPr>
                        <a:t>2,312</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Tahoma"/>
                          <a:ea typeface="Calibri"/>
                          <a:cs typeface="Times New Roman"/>
                        </a:rPr>
                        <a:t>2,418</a:t>
                      </a:r>
                      <a:endParaRPr lang="en-US" sz="1000" dirty="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latin typeface="Tahoma"/>
                          <a:ea typeface="Calibri"/>
                          <a:cs typeface="Times New Roman"/>
                        </a:rPr>
                        <a:t>2,650</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214794">
                <a:tc>
                  <a:txBody>
                    <a:bodyPr/>
                    <a:lstStyle/>
                    <a:p>
                      <a:pPr marL="342900" marR="0" lvl="0" indent="-342900">
                        <a:lnSpc>
                          <a:spcPct val="115000"/>
                        </a:lnSpc>
                        <a:spcBef>
                          <a:spcPts val="0"/>
                        </a:spcBef>
                        <a:spcAft>
                          <a:spcPts val="300"/>
                        </a:spcAft>
                        <a:buFont typeface="+mj-lt"/>
                        <a:buAutoNum type="romanUcPeriod"/>
                      </a:pPr>
                      <a:r>
                        <a:rPr lang="en-US" sz="1000">
                          <a:solidFill>
                            <a:srgbClr val="000000"/>
                          </a:solidFill>
                          <a:latin typeface="Tahoma"/>
                          <a:ea typeface="Calibri"/>
                          <a:cs typeface="Times New Roman"/>
                        </a:rPr>
                        <a:t>Nợ dài hạn</a:t>
                      </a:r>
                      <a:endParaRPr lang="en-US" sz="1000">
                        <a:latin typeface="Calibri"/>
                        <a:ea typeface="Calibri"/>
                        <a:cs typeface="Times New Roman"/>
                      </a:endParaRPr>
                    </a:p>
                  </a:txBody>
                  <a:tcPr marL="67194" marR="67194"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latin typeface="Tahoma"/>
                          <a:ea typeface="Calibri"/>
                          <a:cs typeface="Times New Roman"/>
                        </a:rPr>
                        <a:t>124</a:t>
                      </a:r>
                      <a:endParaRPr lang="en-US" sz="1000">
                        <a:latin typeface="Calibri"/>
                        <a:ea typeface="Calibri"/>
                        <a:cs typeface="Times New Roman"/>
                      </a:endParaRPr>
                    </a:p>
                  </a:txBody>
                  <a:tcPr marL="67194" marR="67194"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latin typeface="Tahoma"/>
                          <a:ea typeface="Calibri"/>
                          <a:cs typeface="Times New Roman"/>
                        </a:rPr>
                        <a:t>193</a:t>
                      </a:r>
                      <a:endParaRPr lang="en-US" sz="1000">
                        <a:latin typeface="Calibri"/>
                        <a:ea typeface="Calibri"/>
                        <a:cs typeface="Times New Roman"/>
                      </a:endParaRPr>
                    </a:p>
                  </a:txBody>
                  <a:tcPr marL="67194" marR="67194"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latin typeface="Tahoma"/>
                          <a:ea typeface="Calibri"/>
                          <a:cs typeface="Times New Roman"/>
                        </a:rPr>
                        <a:t>152</a:t>
                      </a:r>
                      <a:endParaRPr lang="en-US" sz="1000">
                        <a:latin typeface="Calibri"/>
                        <a:ea typeface="Calibri"/>
                        <a:cs typeface="Times New Roman"/>
                      </a:endParaRPr>
                    </a:p>
                  </a:txBody>
                  <a:tcPr marL="67194" marR="67194"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latin typeface="Tahoma"/>
                          <a:ea typeface="Calibri"/>
                          <a:cs typeface="Times New Roman"/>
                        </a:rPr>
                        <a:t>108.7</a:t>
                      </a:r>
                      <a:endParaRPr lang="en-US" sz="1000">
                        <a:latin typeface="Calibri"/>
                        <a:ea typeface="Calibri"/>
                        <a:cs typeface="Times New Roman"/>
                      </a:endParaRPr>
                    </a:p>
                  </a:txBody>
                  <a:tcPr marL="67194" marR="67194"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5197"/>
                      </a:solidFill>
                      <a:prstDash val="dot"/>
                      <a:round/>
                      <a:headEnd type="none" w="med" len="med"/>
                      <a:tailEnd type="none" w="med" len="med"/>
                    </a:lnB>
                  </a:tcPr>
                </a:tc>
              </a:tr>
              <a:tr h="214794">
                <a:tc>
                  <a:txBody>
                    <a:bodyPr/>
                    <a:lstStyle/>
                    <a:p>
                      <a:pPr marL="342900" marR="0" lvl="0" indent="-342900">
                        <a:lnSpc>
                          <a:spcPct val="115000"/>
                        </a:lnSpc>
                        <a:spcBef>
                          <a:spcPts val="0"/>
                        </a:spcBef>
                        <a:spcAft>
                          <a:spcPts val="0"/>
                        </a:spcAft>
                        <a:buFont typeface="+mj-lt"/>
                        <a:buNone/>
                      </a:pPr>
                      <a:r>
                        <a:rPr lang="en-US" sz="1000" b="1" dirty="0" smtClean="0">
                          <a:solidFill>
                            <a:srgbClr val="000000"/>
                          </a:solidFill>
                          <a:latin typeface="Tahoma"/>
                          <a:ea typeface="Calibri"/>
                          <a:cs typeface="Times New Roman"/>
                        </a:rPr>
                        <a:t>D.      VỐN </a:t>
                      </a:r>
                      <a:r>
                        <a:rPr lang="en-US" sz="1000" b="1" dirty="0">
                          <a:solidFill>
                            <a:srgbClr val="000000"/>
                          </a:solidFill>
                          <a:latin typeface="Tahoma"/>
                          <a:ea typeface="Calibri"/>
                          <a:cs typeface="Times New Roman"/>
                        </a:rPr>
                        <a:t>CHỦ SỞ HỮU</a:t>
                      </a:r>
                      <a:endParaRPr lang="en-US" sz="1000" dirty="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b="1" dirty="0" smtClean="0">
                          <a:latin typeface="Tahoma"/>
                          <a:ea typeface="Calibri"/>
                          <a:cs typeface="Times New Roman"/>
                        </a:rPr>
                        <a:t>686</a:t>
                      </a:r>
                      <a:endParaRPr lang="en-US" sz="1000" dirty="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b="1" dirty="0" smtClean="0">
                          <a:latin typeface="Tahoma"/>
                          <a:ea typeface="Calibri"/>
                          <a:cs typeface="Times New Roman"/>
                        </a:rPr>
                        <a:t>688</a:t>
                      </a:r>
                      <a:endParaRPr lang="en-US" sz="1000" dirty="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b="1" dirty="0" smtClean="0">
                          <a:latin typeface="Tahoma"/>
                          <a:ea typeface="Calibri"/>
                          <a:cs typeface="Times New Roman"/>
                        </a:rPr>
                        <a:t>851</a:t>
                      </a:r>
                      <a:endParaRPr lang="en-US" sz="1000" dirty="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b="1">
                          <a:latin typeface="Tahoma"/>
                          <a:ea typeface="Calibri"/>
                          <a:cs typeface="Times New Roman"/>
                        </a:rPr>
                        <a:t>900</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r>
              <a:tr h="214794">
                <a:tc>
                  <a:txBody>
                    <a:bodyPr/>
                    <a:lstStyle/>
                    <a:p>
                      <a:pPr marL="342900" marR="0" lvl="0" indent="-342900">
                        <a:lnSpc>
                          <a:spcPct val="115000"/>
                        </a:lnSpc>
                        <a:spcBef>
                          <a:spcPts val="0"/>
                        </a:spcBef>
                        <a:spcAft>
                          <a:spcPts val="0"/>
                        </a:spcAft>
                        <a:buFont typeface="+mj-lt"/>
                        <a:buAutoNum type="romanUcPeriod"/>
                      </a:pPr>
                      <a:r>
                        <a:rPr lang="en-US" sz="1000">
                          <a:solidFill>
                            <a:srgbClr val="000000"/>
                          </a:solidFill>
                          <a:latin typeface="Tahoma"/>
                          <a:ea typeface="Calibri"/>
                          <a:cs typeface="Times New Roman"/>
                        </a:rPr>
                        <a:t>Vốn điều lệ</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latin typeface="Tahoma"/>
                          <a:ea typeface="Calibri"/>
                          <a:cs typeface="Times New Roman"/>
                        </a:rPr>
                        <a:t>313</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latin typeface="Tahoma"/>
                          <a:ea typeface="Calibri"/>
                          <a:cs typeface="Times New Roman"/>
                        </a:rPr>
                        <a:t>394</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latin typeface="Tahoma"/>
                          <a:ea typeface="Calibri"/>
                          <a:cs typeface="Times New Roman"/>
                        </a:rPr>
                        <a:t>735</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latin typeface="Tahoma"/>
                          <a:ea typeface="Calibri"/>
                          <a:cs typeface="Times New Roman"/>
                        </a:rPr>
                        <a:t>735</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214794">
                <a:tc>
                  <a:txBody>
                    <a:bodyPr/>
                    <a:lstStyle/>
                    <a:p>
                      <a:pPr marL="342900" marR="0" lvl="0" indent="-342900">
                        <a:lnSpc>
                          <a:spcPct val="115000"/>
                        </a:lnSpc>
                        <a:spcBef>
                          <a:spcPts val="0"/>
                        </a:spcBef>
                        <a:spcAft>
                          <a:spcPts val="300"/>
                        </a:spcAft>
                        <a:buFont typeface="+mj-lt"/>
                        <a:buAutoNum type="romanUcPeriod"/>
                      </a:pPr>
                      <a:r>
                        <a:rPr lang="en-US" sz="1000">
                          <a:solidFill>
                            <a:srgbClr val="000000"/>
                          </a:solidFill>
                          <a:latin typeface="Tahoma"/>
                          <a:ea typeface="Calibri"/>
                          <a:cs typeface="Times New Roman"/>
                        </a:rPr>
                        <a:t>Thặng dư vốn cổ phần</a:t>
                      </a:r>
                      <a:endParaRPr lang="en-US" sz="1000">
                        <a:latin typeface="Calibri"/>
                        <a:ea typeface="Calibri"/>
                        <a:cs typeface="Times New Roman"/>
                      </a:endParaRPr>
                    </a:p>
                  </a:txBody>
                  <a:tcPr marL="67194" marR="67194"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latin typeface="Tahoma"/>
                          <a:ea typeface="Calibri"/>
                          <a:cs typeface="Times New Roman"/>
                        </a:rPr>
                        <a:t>338</a:t>
                      </a:r>
                      <a:endParaRPr lang="en-US" sz="1000">
                        <a:latin typeface="Calibri"/>
                        <a:ea typeface="Calibri"/>
                        <a:cs typeface="Times New Roman"/>
                      </a:endParaRPr>
                    </a:p>
                  </a:txBody>
                  <a:tcPr marL="67194" marR="67194" marT="0" marB="0" anchor="ctr">
                    <a:lnL>
                      <a:noFill/>
                    </a:lnL>
                    <a:lnR>
                      <a:noFill/>
                    </a:lnR>
                    <a:lnT w="12700" cap="flat" cmpd="sng" algn="ctr">
                      <a:solidFill>
                        <a:srgbClr val="000000"/>
                      </a:solidFill>
                      <a:prstDash val="dot"/>
                      <a:round/>
                      <a:headEnd type="none" w="med" len="med"/>
                      <a:tailEnd type="none" w="med" len="med"/>
                    </a:lnT>
                    <a:lnB>
                      <a:noFill/>
                    </a:lnB>
                  </a:tcPr>
                </a:tc>
                <a:tc>
                  <a:txBody>
                    <a:bodyPr/>
                    <a:lstStyle/>
                    <a:p>
                      <a:pPr marL="0" marR="0" algn="ctr">
                        <a:lnSpc>
                          <a:spcPct val="115000"/>
                        </a:lnSpc>
                        <a:spcBef>
                          <a:spcPts val="0"/>
                        </a:spcBef>
                        <a:spcAft>
                          <a:spcPts val="0"/>
                        </a:spcAft>
                      </a:pPr>
                      <a:r>
                        <a:rPr lang="en-US" sz="1000">
                          <a:latin typeface="Tahoma"/>
                          <a:ea typeface="Calibri"/>
                          <a:cs typeface="Times New Roman"/>
                        </a:rPr>
                        <a:t>273</a:t>
                      </a:r>
                      <a:endParaRPr lang="en-US" sz="1000">
                        <a:latin typeface="Calibri"/>
                        <a:ea typeface="Calibri"/>
                        <a:cs typeface="Times New Roman"/>
                      </a:endParaRPr>
                    </a:p>
                  </a:txBody>
                  <a:tcPr marL="67194" marR="67194"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Tahoma"/>
                          <a:ea typeface="Calibri"/>
                          <a:cs typeface="Times New Roman"/>
                        </a:rPr>
                        <a:t>99</a:t>
                      </a:r>
                      <a:endParaRPr lang="en-US" sz="1000" dirty="0">
                        <a:latin typeface="Calibri"/>
                        <a:ea typeface="Calibri"/>
                        <a:cs typeface="Times New Roman"/>
                      </a:endParaRPr>
                    </a:p>
                  </a:txBody>
                  <a:tcPr marL="67194" marR="67194"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latin typeface="Tahoma"/>
                          <a:ea typeface="Calibri"/>
                          <a:cs typeface="Times New Roman"/>
                        </a:rPr>
                        <a:t>99</a:t>
                      </a:r>
                      <a:endParaRPr lang="en-US" sz="1000">
                        <a:latin typeface="Calibri"/>
                        <a:ea typeface="Calibri"/>
                        <a:cs typeface="Times New Roman"/>
                      </a:endParaRPr>
                    </a:p>
                  </a:txBody>
                  <a:tcPr marL="67194" marR="67194"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5197"/>
                      </a:solidFill>
                      <a:prstDash val="dot"/>
                      <a:round/>
                      <a:headEnd type="none" w="med" len="med"/>
                      <a:tailEnd type="none" w="med" len="med"/>
                    </a:lnB>
                  </a:tcPr>
                </a:tc>
              </a:tr>
              <a:tr h="214794">
                <a:tc>
                  <a:txBody>
                    <a:bodyPr/>
                    <a:lstStyle/>
                    <a:p>
                      <a:pPr marL="342900" marR="0" lvl="0" indent="-342900">
                        <a:lnSpc>
                          <a:spcPct val="115000"/>
                        </a:lnSpc>
                        <a:spcBef>
                          <a:spcPts val="0"/>
                        </a:spcBef>
                        <a:spcAft>
                          <a:spcPts val="300"/>
                        </a:spcAft>
                        <a:buFont typeface="+mj-lt"/>
                        <a:buAutoNum type="romanUcPeriod"/>
                      </a:pPr>
                      <a:r>
                        <a:rPr lang="en-US" sz="1000">
                          <a:solidFill>
                            <a:srgbClr val="000000"/>
                          </a:solidFill>
                          <a:latin typeface="Tahoma"/>
                          <a:ea typeface="Calibri"/>
                          <a:cs typeface="Times New Roman"/>
                        </a:rPr>
                        <a:t>Cổ phiếu quỹ</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latin typeface="Tahoma"/>
                          <a:ea typeface="Calibri"/>
                          <a:cs typeface="Times New Roman"/>
                        </a:rPr>
                        <a:t>(0.4)</a:t>
                      </a:r>
                      <a:endParaRPr lang="en-US" sz="1000">
                        <a:latin typeface="Calibri"/>
                        <a:ea typeface="Calibri"/>
                        <a:cs typeface="Times New Roman"/>
                      </a:endParaRPr>
                    </a:p>
                  </a:txBody>
                  <a:tcPr marL="67194" marR="67194"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Tahoma"/>
                          <a:ea typeface="Calibri"/>
                          <a:cs typeface="Times New Roman"/>
                        </a:rPr>
                        <a:t>(0.4)</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Tahoma"/>
                          <a:ea typeface="Calibri"/>
                          <a:cs typeface="Times New Roman"/>
                        </a:rPr>
                        <a:t>(0.4)</a:t>
                      </a:r>
                      <a:endParaRPr lang="en-US" sz="1000" dirty="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latin typeface="Tahoma"/>
                          <a:ea typeface="Calibri"/>
                          <a:cs typeface="Times New Roman"/>
                        </a:rPr>
                        <a:t>(0.4)</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r>
              <a:tr h="214794">
                <a:tc>
                  <a:txBody>
                    <a:bodyPr/>
                    <a:lstStyle/>
                    <a:p>
                      <a:pPr marL="342900" marR="0" lvl="0" indent="-342900">
                        <a:lnSpc>
                          <a:spcPct val="115000"/>
                        </a:lnSpc>
                        <a:spcBef>
                          <a:spcPts val="0"/>
                        </a:spcBef>
                        <a:spcAft>
                          <a:spcPts val="300"/>
                        </a:spcAft>
                        <a:buFont typeface="+mj-lt"/>
                        <a:buAutoNum type="romanUcPeriod"/>
                      </a:pPr>
                      <a:r>
                        <a:rPr lang="en-US" sz="1000">
                          <a:solidFill>
                            <a:srgbClr val="000000"/>
                          </a:solidFill>
                          <a:latin typeface="Tahoma"/>
                          <a:ea typeface="Calibri"/>
                          <a:cs typeface="Times New Roman"/>
                        </a:rPr>
                        <a:t>Các quỹ</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Tahoma"/>
                          <a:ea typeface="Calibri"/>
                          <a:cs typeface="Times New Roman"/>
                        </a:rPr>
                        <a:t>10</a:t>
                      </a:r>
                      <a:endParaRPr lang="en-US" sz="1000">
                        <a:latin typeface="Calibri"/>
                        <a:ea typeface="Calibri"/>
                        <a:cs typeface="Times New Roman"/>
                      </a:endParaRPr>
                    </a:p>
                  </a:txBody>
                  <a:tcPr marL="67194" marR="67194" marT="0" marB="0" anchor="ctr">
                    <a:lnL>
                      <a:noFill/>
                    </a:lnL>
                    <a:lnR>
                      <a:noFill/>
                    </a:lnR>
                    <a:lnT>
                      <a:noFill/>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Tahoma"/>
                          <a:ea typeface="Calibri"/>
                          <a:cs typeface="Times New Roman"/>
                        </a:rPr>
                        <a:t>10</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Tahoma"/>
                          <a:ea typeface="Calibri"/>
                          <a:cs typeface="Times New Roman"/>
                        </a:rPr>
                        <a:t>15</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latin typeface="Tahoma"/>
                          <a:ea typeface="Calibri"/>
                          <a:cs typeface="Times New Roman"/>
                        </a:rPr>
                        <a:t>14.3</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r>
              <a:tr h="214794">
                <a:tc>
                  <a:txBody>
                    <a:bodyPr/>
                    <a:lstStyle/>
                    <a:p>
                      <a:pPr marL="342900" marR="0" lvl="0" indent="-342900">
                        <a:lnSpc>
                          <a:spcPct val="115000"/>
                        </a:lnSpc>
                        <a:spcBef>
                          <a:spcPts val="0"/>
                        </a:spcBef>
                        <a:spcAft>
                          <a:spcPts val="300"/>
                        </a:spcAft>
                        <a:buFont typeface="+mj-lt"/>
                        <a:buAutoNum type="romanUcPeriod"/>
                      </a:pPr>
                      <a:r>
                        <a:rPr lang="en-US" sz="1000">
                          <a:solidFill>
                            <a:srgbClr val="000000"/>
                          </a:solidFill>
                          <a:latin typeface="Tahoma"/>
                          <a:ea typeface="Calibri"/>
                          <a:cs typeface="Times New Roman"/>
                        </a:rPr>
                        <a:t>Lãi chưa phân phối</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latin typeface="Tahoma"/>
                          <a:ea typeface="Calibri"/>
                          <a:cs typeface="Times New Roman"/>
                        </a:rPr>
                        <a:t>22</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latin typeface="Tahoma"/>
                          <a:ea typeface="Calibri"/>
                          <a:cs typeface="Times New Roman"/>
                        </a:rPr>
                        <a:t>8</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Tahoma"/>
                          <a:ea typeface="Calibri"/>
                          <a:cs typeface="Times New Roman"/>
                        </a:rPr>
                        <a:t>3</a:t>
                      </a:r>
                      <a:endParaRPr lang="en-US" sz="1000" dirty="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a:latin typeface="Tahoma"/>
                          <a:ea typeface="Calibri"/>
                          <a:cs typeface="Times New Roman"/>
                        </a:rPr>
                        <a:t>52.20</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r>
              <a:tr h="411662">
                <a:tc>
                  <a:txBody>
                    <a:bodyPr/>
                    <a:lstStyle/>
                    <a:p>
                      <a:pPr marL="342900" marR="0" lvl="0" indent="-342900">
                        <a:lnSpc>
                          <a:spcPct val="115000"/>
                        </a:lnSpc>
                        <a:spcBef>
                          <a:spcPts val="0"/>
                        </a:spcBef>
                        <a:spcAft>
                          <a:spcPts val="300"/>
                        </a:spcAft>
                        <a:buFont typeface="+mj-lt"/>
                        <a:buNone/>
                      </a:pPr>
                      <a:r>
                        <a:rPr lang="en-US" sz="1000" b="1" dirty="0" smtClean="0">
                          <a:solidFill>
                            <a:srgbClr val="000000"/>
                          </a:solidFill>
                          <a:latin typeface="Tahoma"/>
                          <a:ea typeface="Calibri"/>
                          <a:cs typeface="Times New Roman"/>
                        </a:rPr>
                        <a:t>E.       LỢI </a:t>
                      </a:r>
                      <a:r>
                        <a:rPr lang="en-US" sz="1000" b="1" dirty="0">
                          <a:solidFill>
                            <a:srgbClr val="000000"/>
                          </a:solidFill>
                          <a:latin typeface="Tahoma"/>
                          <a:ea typeface="Calibri"/>
                          <a:cs typeface="Times New Roman"/>
                        </a:rPr>
                        <a:t>ÍCH CỔ ĐÔNG THIỂU SỐ</a:t>
                      </a:r>
                      <a:endParaRPr lang="en-US" sz="1000" dirty="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b="1">
                          <a:latin typeface="Tahoma"/>
                          <a:ea typeface="Calibri"/>
                          <a:cs typeface="Times New Roman"/>
                        </a:rPr>
                        <a:t>110</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b="1">
                          <a:latin typeface="Tahoma"/>
                          <a:ea typeface="Calibri"/>
                          <a:cs typeface="Times New Roman"/>
                        </a:rPr>
                        <a:t>106</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b="1" dirty="0">
                          <a:latin typeface="Tahoma"/>
                          <a:ea typeface="Calibri"/>
                          <a:cs typeface="Times New Roman"/>
                        </a:rPr>
                        <a:t>96</a:t>
                      </a:r>
                      <a:endParaRPr lang="en-US" sz="1000" dirty="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b="1" dirty="0">
                          <a:latin typeface="Tahoma"/>
                          <a:ea typeface="Calibri"/>
                          <a:cs typeface="Times New Roman"/>
                        </a:rPr>
                        <a:t>103.7</a:t>
                      </a:r>
                      <a:endParaRPr lang="en-US" sz="1000" dirty="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r>
              <a:tr h="214794">
                <a:tc>
                  <a:txBody>
                    <a:bodyPr/>
                    <a:lstStyle/>
                    <a:p>
                      <a:pPr marL="0" marR="0">
                        <a:lnSpc>
                          <a:spcPct val="115000"/>
                        </a:lnSpc>
                        <a:spcBef>
                          <a:spcPts val="0"/>
                        </a:spcBef>
                        <a:spcAft>
                          <a:spcPts val="300"/>
                        </a:spcAft>
                      </a:pPr>
                      <a:r>
                        <a:rPr lang="en-US" sz="1000" b="1">
                          <a:solidFill>
                            <a:srgbClr val="000000"/>
                          </a:solidFill>
                          <a:latin typeface="Tahoma"/>
                          <a:ea typeface="Calibri"/>
                          <a:cs typeface="Times New Roman"/>
                        </a:rPr>
                        <a:t>TỔNG NGUỒN VỐN</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b="1">
                          <a:latin typeface="Tahoma"/>
                          <a:ea typeface="Calibri"/>
                          <a:cs typeface="Times New Roman"/>
                        </a:rPr>
                        <a:t>3,337</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b="1">
                          <a:latin typeface="Tahoma"/>
                          <a:ea typeface="Calibri"/>
                          <a:cs typeface="Times New Roman"/>
                        </a:rPr>
                        <a:t>3,298</a:t>
                      </a:r>
                      <a:endParaRPr lang="en-US" sz="100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b="1" dirty="0">
                          <a:latin typeface="Tahoma"/>
                          <a:ea typeface="Calibri"/>
                          <a:cs typeface="Times New Roman"/>
                        </a:rPr>
                        <a:t>3,518</a:t>
                      </a:r>
                      <a:endParaRPr lang="en-US" sz="1000" dirty="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000" b="1" dirty="0">
                          <a:latin typeface="Tahoma"/>
                          <a:ea typeface="Calibri"/>
                          <a:cs typeface="Times New Roman"/>
                        </a:rPr>
                        <a:t>3,762</a:t>
                      </a:r>
                      <a:endParaRPr lang="en-US" sz="1000" dirty="0">
                        <a:latin typeface="Calibri"/>
                        <a:ea typeface="Calibri"/>
                        <a:cs typeface="Times New Roman"/>
                      </a:endParaRPr>
                    </a:p>
                  </a:txBody>
                  <a:tcPr marL="67194" marR="67194" marT="0" marB="0" anchor="ctr">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tcPr>
                </a:tc>
              </a:tr>
            </a:tbl>
          </a:graphicData>
        </a:graphic>
      </p:graphicFrame>
      <p:sp>
        <p:nvSpPr>
          <p:cNvPr id="35984" name="Oval 272"/>
          <p:cNvSpPr>
            <a:spLocks noChangeArrowheads="1"/>
          </p:cNvSpPr>
          <p:nvPr/>
        </p:nvSpPr>
        <p:spPr bwMode="auto">
          <a:xfrm>
            <a:off x="5943600" y="3962400"/>
            <a:ext cx="2819400" cy="381000"/>
          </a:xfrm>
          <a:prstGeom prst="ellipse">
            <a:avLst/>
          </a:prstGeom>
          <a:solidFill>
            <a:srgbClr val="FFFFFF">
              <a:alpha val="0"/>
            </a:srgbClr>
          </a:solidFill>
          <a:ln w="15875">
            <a:solidFill>
              <a:srgbClr val="7F7F7F"/>
            </a:solidFill>
            <a:round/>
            <a:headEnd/>
            <a:tailEnd/>
          </a:ln>
        </p:spPr>
        <p:txBody>
          <a:bodyPr/>
          <a:lstStyle/>
          <a:p>
            <a:endParaRPr lang="en-US"/>
          </a:p>
        </p:txBody>
      </p:sp>
      <p:sp>
        <p:nvSpPr>
          <p:cNvPr id="35985" name="Oval 5"/>
          <p:cNvSpPr>
            <a:spLocks noChangeArrowheads="1"/>
          </p:cNvSpPr>
          <p:nvPr/>
        </p:nvSpPr>
        <p:spPr bwMode="auto">
          <a:xfrm>
            <a:off x="5791200" y="2286000"/>
            <a:ext cx="3022600" cy="355600"/>
          </a:xfrm>
          <a:prstGeom prst="ellipse">
            <a:avLst/>
          </a:prstGeom>
          <a:solidFill>
            <a:srgbClr val="FFFFFF">
              <a:alpha val="0"/>
            </a:srgbClr>
          </a:solidFill>
          <a:ln w="15875">
            <a:solidFill>
              <a:srgbClr val="7F7F7F"/>
            </a:solidFill>
            <a:round/>
            <a:headEnd/>
            <a:tailEnd/>
          </a:ln>
        </p:spPr>
        <p:txBody>
          <a:bodyPr/>
          <a:lstStyle/>
          <a:p>
            <a:endParaRPr lang="en-US"/>
          </a:p>
        </p:txBody>
      </p:sp>
      <p:sp>
        <p:nvSpPr>
          <p:cNvPr id="22" name="Rectangle 21"/>
          <p:cNvSpPr/>
          <p:nvPr/>
        </p:nvSpPr>
        <p:spPr>
          <a:xfrm>
            <a:off x="0" y="457200"/>
            <a:ext cx="9144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200" b="1" dirty="0">
                <a:solidFill>
                  <a:srgbClr val="005197"/>
                </a:solidFill>
                <a:latin typeface="Arial" pitchFamily="34" charset="0"/>
                <a:cs typeface="Arial" pitchFamily="34" charset="0"/>
              </a:rPr>
              <a:t>     II. PHÂN TÍCH TÀI CHÍNH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16"/>
          <p:cNvSpPr txBox="1">
            <a:spLocks noChangeArrowheads="1"/>
          </p:cNvSpPr>
          <p:nvPr/>
        </p:nvSpPr>
        <p:spPr bwMode="auto">
          <a:xfrm>
            <a:off x="0" y="1066800"/>
            <a:ext cx="4038600" cy="5662613"/>
          </a:xfrm>
          <a:prstGeom prst="rect">
            <a:avLst/>
          </a:prstGeom>
          <a:noFill/>
          <a:ln w="9525">
            <a:noFill/>
            <a:miter lim="800000"/>
            <a:headEnd/>
            <a:tailEnd/>
          </a:ln>
        </p:spPr>
        <p:txBody>
          <a:bodyPr>
            <a:spAutoFit/>
          </a:bodyPr>
          <a:lstStyle/>
          <a:p>
            <a:r>
              <a:rPr lang="en-US" sz="1200" b="1">
                <a:latin typeface="Tahoma" pitchFamily="34" charset="0"/>
                <a:cs typeface="Tahoma" pitchFamily="34" charset="0"/>
              </a:rPr>
              <a:t>BÁO CÁO KẾT QUẢ KINH DOANH</a:t>
            </a:r>
          </a:p>
          <a:p>
            <a:endParaRPr lang="en-US" sz="1200" b="1">
              <a:latin typeface="Tahoma" pitchFamily="34" charset="0"/>
              <a:cs typeface="Tahoma" pitchFamily="34" charset="0"/>
            </a:endParaRPr>
          </a:p>
          <a:p>
            <a:pPr algn="just">
              <a:buFont typeface="Wingdings" pitchFamily="2" charset="2"/>
              <a:buChar char="§"/>
            </a:pPr>
            <a:r>
              <a:rPr lang="en-US" sz="1200">
                <a:latin typeface="Tahoma" pitchFamily="34" charset="0"/>
                <a:cs typeface="Tahoma" pitchFamily="34" charset="0"/>
              </a:rPr>
              <a:t> Lợi nhuận ròng âm do chi phí tài chính cao. Sở dĩ như vậy là do nợ ngắn hạn của TTF quá cao nên áp lực nợ vay lớn. Trong đó lãi suất những năm 2011, 2012 lại ở mức cao, nên chi phí lãi vay đã chiếm hết lợi nhuận của doanh nghiệp. Bình quân lãi vay của doanh nghiệp năm 2013 khoảng 10.8%. Năm 2014 tình hình tài chính có sự cải thiện đáng kể khi TTF tái có cấu thành công, trong 3 quý đầu năm, lãi vay đã giảm xuống 108 tỷ đồng so với mức 145 tỷ đồng cùng kỳ năm trước.</a:t>
            </a:r>
          </a:p>
          <a:p>
            <a:pPr algn="just">
              <a:buFont typeface="Wingdings" pitchFamily="2" charset="2"/>
              <a:buChar char="§"/>
            </a:pPr>
            <a:endParaRPr lang="en-US" sz="1200">
              <a:latin typeface="Tahoma" pitchFamily="34" charset="0"/>
              <a:cs typeface="Tahoma" pitchFamily="34" charset="0"/>
            </a:endParaRPr>
          </a:p>
          <a:p>
            <a:pPr algn="just">
              <a:buFont typeface="Wingdings" pitchFamily="2" charset="2"/>
              <a:buChar char="§"/>
            </a:pPr>
            <a:r>
              <a:rPr lang="en-US" sz="1200">
                <a:latin typeface="Tahoma" pitchFamily="34" charset="0"/>
                <a:cs typeface="Tahoma" pitchFamily="34" charset="0"/>
              </a:rPr>
              <a:t> Doanh thu trong 2 năm 2012, 2013 tăng trưởng âm, thể hiện những khó khăn của doanh nghiệp trong hoạt động sản xuất kinh doanh, chủ yếu là do suy thoái kinh tế chung, tình hình tài chính gặp bế tắc do nợ xấu, TTF không dám nhận đơn hàng do không đủ vốn kinh doanh.</a:t>
            </a:r>
          </a:p>
          <a:p>
            <a:pPr algn="just">
              <a:buFont typeface="Wingdings" pitchFamily="2" charset="2"/>
              <a:buChar char="§"/>
            </a:pPr>
            <a:endParaRPr lang="en-US" sz="1200">
              <a:latin typeface="Tahoma" pitchFamily="34" charset="0"/>
              <a:cs typeface="Tahoma" pitchFamily="34" charset="0"/>
            </a:endParaRPr>
          </a:p>
          <a:p>
            <a:pPr algn="just">
              <a:buFont typeface="Wingdings" pitchFamily="2" charset="2"/>
              <a:buChar char="§"/>
            </a:pPr>
            <a:r>
              <a:rPr lang="en-US" sz="1200">
                <a:latin typeface="Tahoma" pitchFamily="34" charset="0"/>
                <a:cs typeface="Tahoma" pitchFamily="34" charset="0"/>
              </a:rPr>
              <a:t> Năm 2014 sau khi tái cơ cấu thành công, kết quả kinh doanh của doanh nghiệp cải thiên rõ nét, 9 tháng đầu 2014 đạt doanh thu hơn 763 tỷ đồng, lợi nhuận sau thuế đạt hơn 53,7 tỷ đồng, cao hơn hăn 2,6 tỷ đồng cùng kỳ năm 2013.</a:t>
            </a:r>
          </a:p>
          <a:p>
            <a:pPr algn="just">
              <a:buFont typeface="Wingdings" pitchFamily="2" charset="2"/>
              <a:buChar char="§"/>
            </a:pPr>
            <a:endParaRPr lang="en-US" sz="1200">
              <a:latin typeface="Tahoma" pitchFamily="34" charset="0"/>
              <a:cs typeface="Tahoma" pitchFamily="34" charset="0"/>
            </a:endParaRPr>
          </a:p>
          <a:p>
            <a:pPr algn="just">
              <a:buFont typeface="Wingdings" pitchFamily="2" charset="2"/>
              <a:buChar char="§"/>
            </a:pPr>
            <a:r>
              <a:rPr lang="en-US" sz="1200">
                <a:latin typeface="Tahoma" pitchFamily="34" charset="0"/>
                <a:cs typeface="Tahoma" pitchFamily="34" charset="0"/>
              </a:rPr>
              <a:t>Dự kiến quý 4/2014 TTF có thể đạt hơn 80 tỷ lợi nhuận sau thế để cả năm đạt hơn 133,7 tỷ đồng lợi nhuận sau thuế, một kết quả ấn tượng sau thời kỳ tái cơ cấu thành công.</a:t>
            </a:r>
          </a:p>
          <a:p>
            <a:pPr>
              <a:buFont typeface="Wingdings" pitchFamily="2" charset="2"/>
              <a:buChar char="§"/>
            </a:pPr>
            <a:endParaRPr lang="en-US" sz="1400" b="1">
              <a:latin typeface="Tahoma" pitchFamily="34" charset="0"/>
              <a:cs typeface="Tahoma" pitchFamily="34" charset="0"/>
            </a:endParaRPr>
          </a:p>
        </p:txBody>
      </p:sp>
      <p:graphicFrame>
        <p:nvGraphicFramePr>
          <p:cNvPr id="10" name="Table 9"/>
          <p:cNvGraphicFramePr>
            <a:graphicFrameLocks noGrp="1"/>
          </p:cNvGraphicFramePr>
          <p:nvPr/>
        </p:nvGraphicFramePr>
        <p:xfrm>
          <a:off x="4038600" y="1066800"/>
          <a:ext cx="5105400" cy="5253039"/>
        </p:xfrm>
        <a:graphic>
          <a:graphicData uri="http://schemas.openxmlformats.org/drawingml/2006/table">
            <a:tbl>
              <a:tblPr/>
              <a:tblGrid>
                <a:gridCol w="1406525"/>
                <a:gridCol w="739775"/>
                <a:gridCol w="739775"/>
                <a:gridCol w="665163"/>
                <a:gridCol w="836612"/>
                <a:gridCol w="717550"/>
              </a:tblGrid>
              <a:tr h="339725">
                <a:tc>
                  <a:txBody>
                    <a:bodyPr/>
                    <a:lstStyle/>
                    <a:p>
                      <a:pPr marL="0" marR="0" lvl="0" indent="0" algn="l" defTabSz="914400" rtl="0" eaLnBrk="1" fontAlgn="base" latinLnBrk="0" hangingPunct="1">
                        <a:lnSpc>
                          <a:spcPct val="115000"/>
                        </a:lnSpc>
                        <a:spcBef>
                          <a:spcPct val="0"/>
                        </a:spcBef>
                        <a:spcAft>
                          <a:spcPts val="300"/>
                        </a:spcAft>
                        <a:buClrTx/>
                        <a:buSzTx/>
                        <a:buFontTx/>
                        <a:buNone/>
                        <a:tabLst/>
                      </a:pPr>
                      <a:r>
                        <a:rPr kumimoji="0" lang="en-US" sz="1000" b="1" i="0" u="none" strike="noStrike" cap="none" normalizeH="0" baseline="0" smtClean="0">
                          <a:ln>
                            <a:noFill/>
                          </a:ln>
                          <a:solidFill>
                            <a:srgbClr val="FFFFFF"/>
                          </a:solidFill>
                          <a:effectLst/>
                          <a:latin typeface="Tahoma" pitchFamily="34" charset="0"/>
                          <a:cs typeface="Tahoma" pitchFamily="34" charset="0"/>
                        </a:rPr>
                        <a:t>Đơn vị: tỷ đồng</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9050" cap="flat" cmpd="sng" algn="ctr">
                      <a:solidFill>
                        <a:srgbClr val="005197"/>
                      </a:solidFill>
                      <a:prstDash val="solid"/>
                      <a:round/>
                      <a:headEnd type="none" w="med" len="med"/>
                      <a:tailEnd type="none" w="med" len="med"/>
                    </a:lnT>
                    <a:lnB w="19050" cap="flat" cmpd="sng" algn="ctr">
                      <a:solidFill>
                        <a:srgbClr val="005197"/>
                      </a:solidFill>
                      <a:prstDash val="solid"/>
                      <a:round/>
                      <a:headEnd type="none" w="med" len="med"/>
                      <a:tailEnd type="none" w="med" len="med"/>
                    </a:lnB>
                    <a:lnTlToBr>
                      <a:noFill/>
                    </a:lnTlToBr>
                    <a:lnBlToTr>
                      <a:noFill/>
                    </a:lnBlToTr>
                    <a:solidFill>
                      <a:srgbClr val="005197"/>
                    </a:solidFill>
                  </a:tcPr>
                </a:tc>
                <a:tc>
                  <a:txBody>
                    <a:bodyPr/>
                    <a:lstStyle/>
                    <a:p>
                      <a:pPr marL="0" marR="0" lvl="0" indent="0" algn="ctr" defTabSz="914400" rtl="0" eaLnBrk="1" fontAlgn="base" latinLnBrk="0" hangingPunct="1">
                        <a:lnSpc>
                          <a:spcPct val="115000"/>
                        </a:lnSpc>
                        <a:spcBef>
                          <a:spcPct val="0"/>
                        </a:spcBef>
                        <a:spcAft>
                          <a:spcPts val="300"/>
                        </a:spcAft>
                        <a:buClrTx/>
                        <a:buSzTx/>
                        <a:buFontTx/>
                        <a:buNone/>
                        <a:tabLst/>
                      </a:pPr>
                      <a:r>
                        <a:rPr kumimoji="0" lang="en-US" sz="1000" b="1" i="0" u="none" strike="noStrike" cap="none" normalizeH="0" baseline="0" smtClean="0">
                          <a:ln>
                            <a:noFill/>
                          </a:ln>
                          <a:solidFill>
                            <a:srgbClr val="FFFFFF"/>
                          </a:solidFill>
                          <a:effectLst/>
                          <a:latin typeface="Tahoma" pitchFamily="34" charset="0"/>
                          <a:cs typeface="Tahoma" pitchFamily="34" charset="0"/>
                        </a:rPr>
                        <a:t>2011</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9050" cap="flat" cmpd="sng" algn="ctr">
                      <a:solidFill>
                        <a:srgbClr val="005197"/>
                      </a:solidFill>
                      <a:prstDash val="solid"/>
                      <a:round/>
                      <a:headEnd type="none" w="med" len="med"/>
                      <a:tailEnd type="none" w="med" len="med"/>
                    </a:lnT>
                    <a:lnB w="19050" cap="flat" cmpd="sng" algn="ctr">
                      <a:solidFill>
                        <a:srgbClr val="005197"/>
                      </a:solidFill>
                      <a:prstDash val="solid"/>
                      <a:round/>
                      <a:headEnd type="none" w="med" len="med"/>
                      <a:tailEnd type="none" w="med" len="med"/>
                    </a:lnB>
                    <a:lnTlToBr>
                      <a:noFill/>
                    </a:lnTlToBr>
                    <a:lnBlToTr>
                      <a:noFill/>
                    </a:lnBlToTr>
                    <a:solidFill>
                      <a:srgbClr val="005197"/>
                    </a:solidFill>
                  </a:tcPr>
                </a:tc>
                <a:tc>
                  <a:txBody>
                    <a:bodyPr/>
                    <a:lstStyle/>
                    <a:p>
                      <a:pPr marL="0" marR="0" lvl="0" indent="0" algn="ctr" defTabSz="914400" rtl="0" eaLnBrk="1" fontAlgn="base" latinLnBrk="0" hangingPunct="1">
                        <a:lnSpc>
                          <a:spcPct val="115000"/>
                        </a:lnSpc>
                        <a:spcBef>
                          <a:spcPct val="0"/>
                        </a:spcBef>
                        <a:spcAft>
                          <a:spcPts val="300"/>
                        </a:spcAft>
                        <a:buClrTx/>
                        <a:buSzTx/>
                        <a:buFontTx/>
                        <a:buNone/>
                        <a:tabLst/>
                      </a:pPr>
                      <a:r>
                        <a:rPr kumimoji="0" lang="en-US" sz="1000" b="1" i="0" u="none" strike="noStrike" cap="none" normalizeH="0" baseline="0" smtClean="0">
                          <a:ln>
                            <a:noFill/>
                          </a:ln>
                          <a:solidFill>
                            <a:srgbClr val="FFFFFF"/>
                          </a:solidFill>
                          <a:effectLst/>
                          <a:latin typeface="Tahoma" pitchFamily="34" charset="0"/>
                          <a:cs typeface="Tahoma" pitchFamily="34" charset="0"/>
                        </a:rPr>
                        <a:t>2012</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9050" cap="flat" cmpd="sng" algn="ctr">
                      <a:solidFill>
                        <a:srgbClr val="005197"/>
                      </a:solidFill>
                      <a:prstDash val="solid"/>
                      <a:round/>
                      <a:headEnd type="none" w="med" len="med"/>
                      <a:tailEnd type="none" w="med" len="med"/>
                    </a:lnT>
                    <a:lnB w="19050" cap="flat" cmpd="sng" algn="ctr">
                      <a:solidFill>
                        <a:srgbClr val="005197"/>
                      </a:solidFill>
                      <a:prstDash val="solid"/>
                      <a:round/>
                      <a:headEnd type="none" w="med" len="med"/>
                      <a:tailEnd type="none" w="med" len="med"/>
                    </a:lnB>
                    <a:lnTlToBr>
                      <a:noFill/>
                    </a:lnTlToBr>
                    <a:lnBlToTr>
                      <a:noFill/>
                    </a:lnBlToTr>
                    <a:solidFill>
                      <a:srgbClr val="005197"/>
                    </a:solidFill>
                  </a:tcPr>
                </a:tc>
                <a:tc>
                  <a:txBody>
                    <a:bodyPr/>
                    <a:lstStyle/>
                    <a:p>
                      <a:pPr marL="0" marR="0" lvl="0" indent="0" algn="ctr" defTabSz="914400" rtl="0" eaLnBrk="1" fontAlgn="base" latinLnBrk="0" hangingPunct="1">
                        <a:lnSpc>
                          <a:spcPct val="115000"/>
                        </a:lnSpc>
                        <a:spcBef>
                          <a:spcPct val="0"/>
                        </a:spcBef>
                        <a:spcAft>
                          <a:spcPts val="300"/>
                        </a:spcAft>
                        <a:buClrTx/>
                        <a:buSzTx/>
                        <a:buFontTx/>
                        <a:buNone/>
                        <a:tabLst/>
                      </a:pPr>
                      <a:r>
                        <a:rPr kumimoji="0" lang="en-US" sz="1000" b="1" i="0" u="none" strike="noStrike" cap="none" normalizeH="0" baseline="0" smtClean="0">
                          <a:ln>
                            <a:noFill/>
                          </a:ln>
                          <a:solidFill>
                            <a:srgbClr val="FFFFFF"/>
                          </a:solidFill>
                          <a:effectLst/>
                          <a:latin typeface="Tahoma" pitchFamily="34" charset="0"/>
                          <a:cs typeface="Tahoma" pitchFamily="34" charset="0"/>
                        </a:rPr>
                        <a:t>2013</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9050" cap="flat" cmpd="sng" algn="ctr">
                      <a:solidFill>
                        <a:srgbClr val="005197"/>
                      </a:solidFill>
                      <a:prstDash val="solid"/>
                      <a:round/>
                      <a:headEnd type="none" w="med" len="med"/>
                      <a:tailEnd type="none" w="med" len="med"/>
                    </a:lnT>
                    <a:lnB w="19050" cap="flat" cmpd="sng" algn="ctr">
                      <a:solidFill>
                        <a:srgbClr val="005197"/>
                      </a:solidFill>
                      <a:prstDash val="solid"/>
                      <a:round/>
                      <a:headEnd type="none" w="med" len="med"/>
                      <a:tailEnd type="none" w="med" len="med"/>
                    </a:lnB>
                    <a:lnTlToBr>
                      <a:noFill/>
                    </a:lnTlToBr>
                    <a:lnBlToTr>
                      <a:noFill/>
                    </a:lnBlToTr>
                    <a:solidFill>
                      <a:srgbClr val="005197"/>
                    </a:solidFill>
                  </a:tcPr>
                </a:tc>
                <a:tc>
                  <a:txBody>
                    <a:bodyPr/>
                    <a:lstStyle/>
                    <a:p>
                      <a:pPr marL="0" marR="0" lvl="0" indent="0" algn="ctr" defTabSz="914400" rtl="0" eaLnBrk="1" fontAlgn="base" latinLnBrk="0" hangingPunct="1">
                        <a:lnSpc>
                          <a:spcPct val="115000"/>
                        </a:lnSpc>
                        <a:spcBef>
                          <a:spcPct val="0"/>
                        </a:spcBef>
                        <a:spcAft>
                          <a:spcPts val="300"/>
                        </a:spcAft>
                        <a:buClrTx/>
                        <a:buSzTx/>
                        <a:buFontTx/>
                        <a:buNone/>
                        <a:tabLst/>
                      </a:pPr>
                      <a:r>
                        <a:rPr kumimoji="0" lang="en-US" sz="1000" b="1" i="0" u="none" strike="noStrike" cap="none" normalizeH="0" baseline="0" smtClean="0">
                          <a:ln>
                            <a:noFill/>
                          </a:ln>
                          <a:solidFill>
                            <a:srgbClr val="FFFFFF"/>
                          </a:solidFill>
                          <a:effectLst/>
                          <a:latin typeface="Tahoma" pitchFamily="34" charset="0"/>
                          <a:cs typeface="Tahoma" pitchFamily="34" charset="0"/>
                        </a:rPr>
                        <a:t>3Q/2014</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9050" cap="flat" cmpd="sng" algn="ctr">
                      <a:solidFill>
                        <a:srgbClr val="005197"/>
                      </a:solidFill>
                      <a:prstDash val="solid"/>
                      <a:round/>
                      <a:headEnd type="none" w="med" len="med"/>
                      <a:tailEnd type="none" w="med" len="med"/>
                    </a:lnT>
                    <a:lnB w="19050" cap="flat" cmpd="sng" algn="ctr">
                      <a:solidFill>
                        <a:srgbClr val="005197"/>
                      </a:solidFill>
                      <a:prstDash val="solid"/>
                      <a:round/>
                      <a:headEnd type="none" w="med" len="med"/>
                      <a:tailEnd type="none" w="med" len="med"/>
                    </a:lnB>
                    <a:lnTlToBr>
                      <a:noFill/>
                    </a:lnTlToBr>
                    <a:lnBlToTr>
                      <a:noFill/>
                    </a:lnBlToTr>
                    <a:solidFill>
                      <a:srgbClr val="005197"/>
                    </a:solidFill>
                  </a:tcPr>
                </a:tc>
                <a:tc>
                  <a:txBody>
                    <a:bodyPr/>
                    <a:lstStyle/>
                    <a:p>
                      <a:pPr marL="0" marR="0" lvl="0" indent="0" algn="ctr" defTabSz="914400" rtl="0" eaLnBrk="1" fontAlgn="base" latinLnBrk="0" hangingPunct="1">
                        <a:lnSpc>
                          <a:spcPct val="115000"/>
                        </a:lnSpc>
                        <a:spcBef>
                          <a:spcPct val="0"/>
                        </a:spcBef>
                        <a:spcAft>
                          <a:spcPts val="300"/>
                        </a:spcAft>
                        <a:buClrTx/>
                        <a:buSzTx/>
                        <a:buFontTx/>
                        <a:buNone/>
                        <a:tabLst/>
                      </a:pPr>
                      <a:r>
                        <a:rPr kumimoji="0" lang="en-US" sz="1000" b="1" i="0" u="none" strike="noStrike" cap="none" normalizeH="0" baseline="0" smtClean="0">
                          <a:ln>
                            <a:noFill/>
                          </a:ln>
                          <a:solidFill>
                            <a:srgbClr val="FFFFFF"/>
                          </a:solidFill>
                          <a:effectLst/>
                          <a:latin typeface="Tahoma" pitchFamily="34" charset="0"/>
                          <a:cs typeface="Tahoma" pitchFamily="34" charset="0"/>
                        </a:rPr>
                        <a:t>3Q/2013</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9050" cap="flat" cmpd="sng" algn="ctr">
                      <a:solidFill>
                        <a:srgbClr val="005197"/>
                      </a:solidFill>
                      <a:prstDash val="solid"/>
                      <a:round/>
                      <a:headEnd type="none" w="med" len="med"/>
                      <a:tailEnd type="none" w="med" len="med"/>
                    </a:lnT>
                    <a:lnB w="19050" cap="flat" cmpd="sng" algn="ctr">
                      <a:solidFill>
                        <a:srgbClr val="005197"/>
                      </a:solidFill>
                      <a:prstDash val="solid"/>
                      <a:round/>
                      <a:headEnd type="none" w="med" len="med"/>
                      <a:tailEnd type="none" w="med" len="med"/>
                    </a:lnB>
                    <a:lnTlToBr>
                      <a:noFill/>
                    </a:lnTlToBr>
                    <a:lnBlToTr>
                      <a:noFill/>
                    </a:lnBlToTr>
                    <a:solidFill>
                      <a:srgbClr val="005197"/>
                    </a:solidFill>
                  </a:tcPr>
                </a:tc>
              </a:tr>
              <a:tr h="3397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ahoma" pitchFamily="34" charset="0"/>
                          <a:cs typeface="Tahoma" pitchFamily="34" charset="0"/>
                        </a:rPr>
                        <a:t>Doanh thu</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9050" cap="flat" cmpd="sng" algn="ctr">
                      <a:solidFill>
                        <a:srgbClr val="005197"/>
                      </a:solidFill>
                      <a:prstDash val="solid"/>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ahoma" pitchFamily="34" charset="0"/>
                          <a:cs typeface="Tahoma" pitchFamily="34" charset="0"/>
                        </a:rPr>
                        <a:t>2,998.9</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9050" cap="flat" cmpd="sng" algn="ctr">
                      <a:solidFill>
                        <a:srgbClr val="005197"/>
                      </a:solidFill>
                      <a:prstDash val="solid"/>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ahoma" pitchFamily="34" charset="0"/>
                          <a:cs typeface="Tahoma" pitchFamily="34" charset="0"/>
                        </a:rPr>
                        <a:t>2,620.4</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9050" cap="flat" cmpd="sng" algn="ctr">
                      <a:solidFill>
                        <a:srgbClr val="005197"/>
                      </a:solidFill>
                      <a:prstDash val="solid"/>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ahoma" pitchFamily="34" charset="0"/>
                          <a:cs typeface="Tahoma" pitchFamily="34" charset="0"/>
                        </a:rPr>
                        <a:t>1,545.3</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9050" cap="flat" cmpd="sng" algn="ctr">
                      <a:solidFill>
                        <a:srgbClr val="005197"/>
                      </a:solidFill>
                      <a:prstDash val="solid"/>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ahoma" pitchFamily="34" charset="0"/>
                          <a:cs typeface="Tahoma" pitchFamily="34" charset="0"/>
                        </a:rPr>
                        <a:t>763</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9050" cap="flat" cmpd="sng" algn="ctr">
                      <a:solidFill>
                        <a:srgbClr val="005197"/>
                      </a:solidFill>
                      <a:prstDash val="solid"/>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ahoma" pitchFamily="34" charset="0"/>
                          <a:cs typeface="Tahoma" pitchFamily="34" charset="0"/>
                        </a:rPr>
                        <a:t>1,219</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9050" cap="flat" cmpd="sng" algn="ctr">
                      <a:solidFill>
                        <a:srgbClr val="005197"/>
                      </a:solidFill>
                      <a:prstDash val="solid"/>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ahoma" pitchFamily="34" charset="0"/>
                          <a:cs typeface="Tahoma" pitchFamily="34" charset="0"/>
                        </a:rPr>
                        <a:t>Tăng trưởng doanh thu</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38%</a:t>
                      </a: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FF0000"/>
                          </a:solidFill>
                          <a:effectLst/>
                          <a:latin typeface="Tahoma" pitchFamily="34" charset="0"/>
                          <a:cs typeface="Tahoma" pitchFamily="34" charset="0"/>
                        </a:rPr>
                        <a:t>(13%)</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FF0000"/>
                          </a:solidFill>
                          <a:effectLst/>
                          <a:latin typeface="Tahoma" pitchFamily="34" charset="0"/>
                          <a:cs typeface="Tahoma" pitchFamily="34" charset="0"/>
                        </a:rPr>
                        <a:t>(41%)</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r>
              <a:tr h="3397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ahoma" pitchFamily="34" charset="0"/>
                          <a:cs typeface="Tahoma" pitchFamily="34" charset="0"/>
                        </a:rPr>
                        <a:t>Lợi nhuận gộp</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ahoma" pitchFamily="34" charset="0"/>
                          <a:cs typeface="Tahoma" pitchFamily="34" charset="0"/>
                        </a:rPr>
                        <a:t>362.0</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ahoma" pitchFamily="34" charset="0"/>
                          <a:cs typeface="Tahoma" pitchFamily="34" charset="0"/>
                        </a:rPr>
                        <a:t>334.8</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ahoma" pitchFamily="34" charset="0"/>
                          <a:cs typeface="Tahoma" pitchFamily="34" charset="0"/>
                        </a:rPr>
                        <a:t>304.7</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ahoma" pitchFamily="34" charset="0"/>
                          <a:cs typeface="Tahoma" pitchFamily="34" charset="0"/>
                        </a:rPr>
                        <a:t>146</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ahoma" pitchFamily="34" charset="0"/>
                          <a:cs typeface="Tahoma" pitchFamily="34" charset="0"/>
                        </a:rPr>
                        <a:t>220</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1" u="none" strike="noStrike" cap="none" normalizeH="0" baseline="0" smtClean="0">
                          <a:ln>
                            <a:noFill/>
                          </a:ln>
                          <a:solidFill>
                            <a:srgbClr val="000000"/>
                          </a:solidFill>
                          <a:effectLst/>
                          <a:latin typeface="Tahoma" pitchFamily="34" charset="0"/>
                          <a:cs typeface="Tahoma" pitchFamily="34" charset="0"/>
                        </a:rPr>
                        <a:t>Tăng trưởng lợi nhuận gộp</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1" u="none" strike="noStrike" cap="none" normalizeH="0" baseline="0" smtClean="0">
                          <a:ln>
                            <a:noFill/>
                          </a:ln>
                          <a:solidFill>
                            <a:srgbClr val="000000"/>
                          </a:solidFill>
                          <a:effectLst/>
                          <a:latin typeface="Tahoma" pitchFamily="34" charset="0"/>
                          <a:cs typeface="Tahoma" pitchFamily="34" charset="0"/>
                        </a:rPr>
                        <a:t>1.5%</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1" u="none" strike="noStrike" cap="none" normalizeH="0" baseline="0" smtClean="0">
                          <a:ln>
                            <a:noFill/>
                          </a:ln>
                          <a:solidFill>
                            <a:srgbClr val="FF0000"/>
                          </a:solidFill>
                          <a:effectLst/>
                          <a:latin typeface="Tahoma" pitchFamily="34" charset="0"/>
                          <a:cs typeface="Tahoma" pitchFamily="34" charset="0"/>
                        </a:rPr>
                        <a:t>(7.5%)</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1" u="none" strike="noStrike" cap="none" normalizeH="0" baseline="0" smtClean="0">
                          <a:ln>
                            <a:noFill/>
                          </a:ln>
                          <a:solidFill>
                            <a:srgbClr val="FF0000"/>
                          </a:solidFill>
                          <a:effectLst/>
                          <a:latin typeface="Tahoma" pitchFamily="34" charset="0"/>
                          <a:cs typeface="Tahoma" pitchFamily="34" charset="0"/>
                        </a:rPr>
                        <a:t>(9.0%)</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r>
              <a:tr h="3635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1" u="none" strike="noStrike" cap="none" normalizeH="0" baseline="0" smtClean="0">
                          <a:ln>
                            <a:noFill/>
                          </a:ln>
                          <a:solidFill>
                            <a:srgbClr val="000000"/>
                          </a:solidFill>
                          <a:effectLst/>
                          <a:latin typeface="Tahoma" pitchFamily="34" charset="0"/>
                          <a:cs typeface="Tahoma" pitchFamily="34" charset="0"/>
                        </a:rPr>
                        <a:t>Biên lợi nhuận gộp</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1" u="none" strike="noStrike" cap="none" normalizeH="0" baseline="0" smtClean="0">
                          <a:ln>
                            <a:noFill/>
                          </a:ln>
                          <a:solidFill>
                            <a:srgbClr val="000000"/>
                          </a:solidFill>
                          <a:effectLst/>
                          <a:latin typeface="Tahoma" pitchFamily="34" charset="0"/>
                          <a:cs typeface="Tahoma" pitchFamily="34" charset="0"/>
                        </a:rPr>
                        <a:t>12.1%</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1" u="none" strike="noStrike" cap="none" normalizeH="0" baseline="0" smtClean="0">
                          <a:ln>
                            <a:noFill/>
                          </a:ln>
                          <a:solidFill>
                            <a:srgbClr val="000000"/>
                          </a:solidFill>
                          <a:effectLst/>
                          <a:latin typeface="Tahoma" pitchFamily="34" charset="0"/>
                          <a:cs typeface="Tahoma" pitchFamily="34" charset="0"/>
                        </a:rPr>
                        <a:t>12.8%</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1" u="none" strike="noStrike" cap="none" normalizeH="0" baseline="0" smtClean="0">
                          <a:ln>
                            <a:noFill/>
                          </a:ln>
                          <a:solidFill>
                            <a:srgbClr val="000000"/>
                          </a:solidFill>
                          <a:effectLst/>
                          <a:latin typeface="Tahoma" pitchFamily="34" charset="0"/>
                          <a:cs typeface="Tahoma" pitchFamily="34" charset="0"/>
                        </a:rPr>
                        <a:t>19.7%</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r>
              <a:tr h="3397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ahoma" pitchFamily="34" charset="0"/>
                          <a:cs typeface="Tahoma" pitchFamily="34" charset="0"/>
                        </a:rPr>
                        <a:t>Thu nhập tài chính</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FF0000"/>
                          </a:solidFill>
                          <a:effectLst/>
                          <a:latin typeface="Tahoma" pitchFamily="34" charset="0"/>
                          <a:cs typeface="Tahoma" pitchFamily="34" charset="0"/>
                        </a:rPr>
                        <a:t>(209.4)</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FF0000"/>
                          </a:solidFill>
                          <a:effectLst/>
                          <a:latin typeface="Tahoma" pitchFamily="34" charset="0"/>
                          <a:cs typeface="Tahoma" pitchFamily="34" charset="0"/>
                        </a:rPr>
                        <a:t>(230.7)</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FF0000"/>
                          </a:solidFill>
                          <a:effectLst/>
                          <a:latin typeface="Tahoma" pitchFamily="34" charset="0"/>
                          <a:cs typeface="Tahoma" pitchFamily="34" charset="0"/>
                        </a:rPr>
                        <a:t>(210.3)</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2.5</a:t>
                      </a: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FF0000"/>
                          </a:solidFill>
                          <a:effectLst/>
                          <a:latin typeface="Tahoma" pitchFamily="34" charset="0"/>
                          <a:cs typeface="Tahoma" pitchFamily="34" charset="0"/>
                        </a:rPr>
                        <a:t>(149)</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r>
              <a:tr h="3397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ahoma" pitchFamily="34" charset="0"/>
                          <a:cs typeface="Tahoma" pitchFamily="34" charset="0"/>
                        </a:rPr>
                        <a:t>Lãi vay</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242.7</a:t>
                      </a: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235.3</a:t>
                      </a: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206.7</a:t>
                      </a: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108</a:t>
                      </a: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145</a:t>
                      </a: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r>
              <a:tr h="339725">
                <a:tc>
                  <a:txBody>
                    <a:bodyPr/>
                    <a:lstStyle/>
                    <a:p>
                      <a:pPr marL="0" marR="0" lvl="0" indent="0" algn="l" defTabSz="914400" rtl="0" eaLnBrk="1" fontAlgn="base" latinLnBrk="0" hangingPunct="1">
                        <a:lnSpc>
                          <a:spcPct val="115000"/>
                        </a:lnSpc>
                        <a:spcBef>
                          <a:spcPct val="0"/>
                        </a:spcBef>
                        <a:spcAft>
                          <a:spcPts val="300"/>
                        </a:spcAft>
                        <a:buClrTx/>
                        <a:buSzTx/>
                        <a:buFontTx/>
                        <a:buNone/>
                        <a:tabLst/>
                      </a:pPr>
                      <a:r>
                        <a:rPr kumimoji="0" lang="en-US" sz="1000" b="0" i="0" u="none" strike="noStrike" cap="none" normalizeH="0" baseline="0" smtClean="0">
                          <a:ln>
                            <a:noFill/>
                          </a:ln>
                          <a:solidFill>
                            <a:srgbClr val="000000"/>
                          </a:solidFill>
                          <a:effectLst/>
                          <a:latin typeface="Tahoma" pitchFamily="34" charset="0"/>
                          <a:cs typeface="Tahoma" pitchFamily="34" charset="0"/>
                        </a:rPr>
                        <a:t>Chi phí quản lý </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0000"/>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109.1</a:t>
                      </a:r>
                    </a:p>
                  </a:txBody>
                  <a:tcPr marL="68580" marR="68580" marT="0" marB="0" anchor="ctr" horzOverflow="overflow">
                    <a:lnL>
                      <a:noFill/>
                    </a:lnL>
                    <a:lnR>
                      <a:noFill/>
                    </a:lnR>
                    <a:lnT w="12700" cap="flat" cmpd="sng" algn="ctr">
                      <a:solidFill>
                        <a:srgbClr val="000000"/>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89.0</a:t>
                      </a:r>
                    </a:p>
                  </a:txBody>
                  <a:tcPr marL="68580" marR="68580" marT="0" marB="0" anchor="ctr" horzOverflow="overflow">
                    <a:lnL>
                      <a:noFill/>
                    </a:lnL>
                    <a:lnR>
                      <a:noFill/>
                    </a:lnR>
                    <a:lnT w="12700" cap="flat" cmpd="sng" algn="ctr">
                      <a:solidFill>
                        <a:srgbClr val="000000"/>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77.6</a:t>
                      </a:r>
                    </a:p>
                  </a:txBody>
                  <a:tcPr marL="68580" marR="68580" marT="0" marB="0" anchor="ctr" horzOverflow="overflow">
                    <a:lnL>
                      <a:noFill/>
                    </a:lnL>
                    <a:lnR>
                      <a:noFill/>
                    </a:lnR>
                    <a:lnT w="12700" cap="flat" cmpd="sng" algn="ctr">
                      <a:solidFill>
                        <a:srgbClr val="000000"/>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0000"/>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0000"/>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r>
              <a:tr h="339725">
                <a:tc>
                  <a:txBody>
                    <a:bodyPr/>
                    <a:lstStyle/>
                    <a:p>
                      <a:pPr marL="0" marR="0" lvl="0" indent="0" algn="l" defTabSz="914400" rtl="0" eaLnBrk="1" fontAlgn="base" latinLnBrk="0" hangingPunct="1">
                        <a:lnSpc>
                          <a:spcPct val="115000"/>
                        </a:lnSpc>
                        <a:spcBef>
                          <a:spcPct val="0"/>
                        </a:spcBef>
                        <a:spcAft>
                          <a:spcPts val="300"/>
                        </a:spcAft>
                        <a:buClrTx/>
                        <a:buSzTx/>
                        <a:buFontTx/>
                        <a:buNone/>
                        <a:tabLst/>
                      </a:pPr>
                      <a:r>
                        <a:rPr kumimoji="0" lang="en-US" sz="1000" b="0" i="0" u="none" strike="noStrike" cap="none" normalizeH="0" baseline="0" smtClean="0">
                          <a:ln>
                            <a:noFill/>
                          </a:ln>
                          <a:solidFill>
                            <a:srgbClr val="000000"/>
                          </a:solidFill>
                          <a:effectLst/>
                          <a:latin typeface="Tahoma" pitchFamily="34" charset="0"/>
                          <a:cs typeface="Tahoma" pitchFamily="34" charset="0"/>
                        </a:rPr>
                        <a:t>Chi phí bán hàng</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27.6</a:t>
                      </a: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18.4</a:t>
                      </a: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12.6</a:t>
                      </a: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r>
              <a:tr h="339725">
                <a:tc>
                  <a:txBody>
                    <a:bodyPr/>
                    <a:lstStyle/>
                    <a:p>
                      <a:pPr marL="0" marR="0" lvl="0" indent="0" algn="l" defTabSz="914400" rtl="0" eaLnBrk="1" fontAlgn="base" latinLnBrk="0" hangingPunct="1">
                        <a:lnSpc>
                          <a:spcPct val="115000"/>
                        </a:lnSpc>
                        <a:spcBef>
                          <a:spcPct val="0"/>
                        </a:spcBef>
                        <a:spcAft>
                          <a:spcPts val="300"/>
                        </a:spcAft>
                        <a:buClrTx/>
                        <a:buSzTx/>
                        <a:buFontTx/>
                        <a:buNone/>
                        <a:tabLst/>
                      </a:pPr>
                      <a:r>
                        <a:rPr kumimoji="0" lang="en-US" sz="1000" b="0" i="0" u="none" strike="noStrike" cap="none" normalizeH="0" baseline="0" smtClean="0">
                          <a:ln>
                            <a:noFill/>
                          </a:ln>
                          <a:solidFill>
                            <a:srgbClr val="000000"/>
                          </a:solidFill>
                          <a:effectLst/>
                          <a:latin typeface="Tahoma" pitchFamily="34" charset="0"/>
                          <a:cs typeface="Tahoma" pitchFamily="34" charset="0"/>
                        </a:rPr>
                        <a:t>Lợi nhuận trước thuế</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17.1</a:t>
                      </a: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FF0000"/>
                          </a:solidFill>
                          <a:effectLst/>
                          <a:latin typeface="Tahoma" pitchFamily="34" charset="0"/>
                          <a:cs typeface="Tahoma" pitchFamily="34" charset="0"/>
                        </a:rPr>
                        <a:t>(0.7)</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FF0000"/>
                          </a:solidFill>
                          <a:effectLst/>
                          <a:latin typeface="Tahoma" pitchFamily="34" charset="0"/>
                          <a:cs typeface="Tahoma" pitchFamily="34" charset="0"/>
                        </a:rPr>
                        <a:t>(4.3)</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65.1</a:t>
                      </a: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3.7</a:t>
                      </a: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r>
              <a:tr h="339725">
                <a:tc>
                  <a:txBody>
                    <a:bodyPr/>
                    <a:lstStyle/>
                    <a:p>
                      <a:pPr marL="0" marR="0" lvl="0" indent="0" algn="l" defTabSz="914400" rtl="0" eaLnBrk="1" fontAlgn="base" latinLnBrk="0" hangingPunct="1">
                        <a:lnSpc>
                          <a:spcPct val="115000"/>
                        </a:lnSpc>
                        <a:spcBef>
                          <a:spcPct val="0"/>
                        </a:spcBef>
                        <a:spcAft>
                          <a:spcPts val="300"/>
                        </a:spcAft>
                        <a:buClrTx/>
                        <a:buSzTx/>
                        <a:buFontTx/>
                        <a:buNone/>
                        <a:tabLst/>
                      </a:pPr>
                      <a:r>
                        <a:rPr kumimoji="0" lang="en-US" sz="1000" b="1" i="0" u="none" strike="noStrike" cap="none" normalizeH="0" baseline="0" smtClean="0">
                          <a:ln>
                            <a:noFill/>
                          </a:ln>
                          <a:solidFill>
                            <a:srgbClr val="000000"/>
                          </a:solidFill>
                          <a:effectLst/>
                          <a:latin typeface="Tahoma" pitchFamily="34" charset="0"/>
                          <a:cs typeface="Tahoma" pitchFamily="34" charset="0"/>
                        </a:rPr>
                        <a:t>Lợi nhuận sau thuế</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ahoma" pitchFamily="34" charset="0"/>
                          <a:cs typeface="Tahoma" pitchFamily="34" charset="0"/>
                        </a:rPr>
                        <a:t>11.1</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rgbClr val="FF0000"/>
                          </a:solidFill>
                          <a:effectLst/>
                          <a:latin typeface="Tahoma" pitchFamily="34" charset="0"/>
                          <a:cs typeface="Tahoma" pitchFamily="34" charset="0"/>
                        </a:rPr>
                        <a:t>(2.9)</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rgbClr val="FF0000"/>
                          </a:solidFill>
                          <a:effectLst/>
                          <a:latin typeface="Tahoma" pitchFamily="34" charset="0"/>
                          <a:cs typeface="Tahoma" pitchFamily="34" charset="0"/>
                        </a:rPr>
                        <a:t>(4.8)</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ahoma" pitchFamily="34" charset="0"/>
                          <a:cs typeface="Tahoma" pitchFamily="34" charset="0"/>
                        </a:rPr>
                        <a:t>53.7</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ahoma" pitchFamily="34" charset="0"/>
                          <a:cs typeface="Tahoma" pitchFamily="34" charset="0"/>
                        </a:rPr>
                        <a:t>2.6</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r>
              <a:tr h="368300">
                <a:tc>
                  <a:txBody>
                    <a:bodyPr/>
                    <a:lstStyle/>
                    <a:p>
                      <a:pPr marL="228600" marR="0" lvl="0" indent="0" algn="l" defTabSz="914400" rtl="0" eaLnBrk="1" fontAlgn="base" latinLnBrk="0" hangingPunct="1">
                        <a:lnSpc>
                          <a:spcPct val="115000"/>
                        </a:lnSpc>
                        <a:spcBef>
                          <a:spcPct val="0"/>
                        </a:spcBef>
                        <a:spcAft>
                          <a:spcPts val="300"/>
                        </a:spcAft>
                        <a:buClrTx/>
                        <a:buSzTx/>
                        <a:buFontTx/>
                        <a:buNone/>
                        <a:tabLst/>
                      </a:pPr>
                      <a:r>
                        <a:rPr kumimoji="0" lang="en-US" sz="1000" b="0" i="1" u="none" strike="noStrike" cap="none" normalizeH="0" baseline="0" smtClean="0">
                          <a:ln>
                            <a:noFill/>
                          </a:ln>
                          <a:solidFill>
                            <a:srgbClr val="000000"/>
                          </a:solidFill>
                          <a:effectLst/>
                          <a:latin typeface="Tahoma" pitchFamily="34" charset="0"/>
                          <a:cs typeface="Tahoma" pitchFamily="34" charset="0"/>
                        </a:rPr>
                        <a:t>Tỷ lệ lợi nhuận ròng</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0000"/>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Tahoma" pitchFamily="34" charset="0"/>
                          <a:cs typeface="Tahoma" pitchFamily="34" charset="0"/>
                        </a:rPr>
                        <a:t>0.4%</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0000"/>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1" u="none" strike="noStrike" cap="none" normalizeH="0" baseline="0" smtClean="0">
                          <a:ln>
                            <a:noFill/>
                          </a:ln>
                          <a:solidFill>
                            <a:srgbClr val="FF0000"/>
                          </a:solidFill>
                          <a:effectLst/>
                          <a:latin typeface="Tahoma" pitchFamily="34" charset="0"/>
                          <a:cs typeface="Tahoma" pitchFamily="34" charset="0"/>
                        </a:rPr>
                        <a:t>(0.1%)</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0000"/>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1" u="none" strike="noStrike" cap="none" normalizeH="0" baseline="0" smtClean="0">
                          <a:ln>
                            <a:noFill/>
                          </a:ln>
                          <a:solidFill>
                            <a:srgbClr val="FF0000"/>
                          </a:solidFill>
                          <a:effectLst/>
                          <a:latin typeface="Tahoma" pitchFamily="34" charset="0"/>
                          <a:cs typeface="Tahoma" pitchFamily="34" charset="0"/>
                        </a:rPr>
                        <a:t>(0.3%)</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0000"/>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Tahoma" pitchFamily="34" charset="0"/>
                          <a:cs typeface="Tahoma" pitchFamily="34" charset="0"/>
                        </a:rPr>
                        <a:t>7%</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0000"/>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Tahoma" pitchFamily="34" charset="0"/>
                          <a:cs typeface="Tahoma" pitchFamily="34" charset="0"/>
                        </a:rPr>
                        <a:t>0.2%</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0000"/>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r>
              <a:tr h="363538">
                <a:tc>
                  <a:txBody>
                    <a:bodyPr/>
                    <a:lstStyle/>
                    <a:p>
                      <a:pPr marL="228600" marR="0" lvl="0" indent="0" algn="l" defTabSz="914400" rtl="0" eaLnBrk="1" fontAlgn="base" latinLnBrk="0" hangingPunct="1">
                        <a:lnSpc>
                          <a:spcPct val="115000"/>
                        </a:lnSpc>
                        <a:spcBef>
                          <a:spcPct val="0"/>
                        </a:spcBef>
                        <a:spcAft>
                          <a:spcPts val="300"/>
                        </a:spcAft>
                        <a:buClrTx/>
                        <a:buSzTx/>
                        <a:buFontTx/>
                        <a:buNone/>
                        <a:tabLst/>
                      </a:pPr>
                      <a:r>
                        <a:rPr kumimoji="0" lang="en-US" sz="1000" b="0" i="1" u="none" strike="noStrike" cap="none" normalizeH="0" baseline="0" smtClean="0">
                          <a:ln>
                            <a:noFill/>
                          </a:ln>
                          <a:solidFill>
                            <a:srgbClr val="000000"/>
                          </a:solidFill>
                          <a:effectLst/>
                          <a:latin typeface="Tahoma" pitchFamily="34" charset="0"/>
                          <a:cs typeface="Tahoma" pitchFamily="34" charset="0"/>
                        </a:rPr>
                        <a:t>ROE</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Tahoma" pitchFamily="34" charset="0"/>
                          <a:cs typeface="Tahoma" pitchFamily="34" charset="0"/>
                        </a:rPr>
                        <a:t>1.40%</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b"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1" u="none" strike="noStrike" cap="none" normalizeH="0" baseline="0" smtClean="0">
                          <a:ln>
                            <a:noFill/>
                          </a:ln>
                          <a:solidFill>
                            <a:srgbClr val="FF0000"/>
                          </a:solidFill>
                          <a:effectLst/>
                          <a:latin typeface="Tahoma" pitchFamily="34" charset="0"/>
                          <a:cs typeface="Tahoma" pitchFamily="34" charset="0"/>
                        </a:rPr>
                        <a:t>(0.37%)</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b"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1" u="none" strike="noStrike" cap="none" normalizeH="0" baseline="0" smtClean="0">
                          <a:ln>
                            <a:noFill/>
                          </a:ln>
                          <a:solidFill>
                            <a:srgbClr val="FF0000"/>
                          </a:solidFill>
                          <a:effectLst/>
                          <a:latin typeface="Tahoma" pitchFamily="34" charset="0"/>
                          <a:cs typeface="Tahoma" pitchFamily="34" charset="0"/>
                        </a:rPr>
                        <a:t>(0.51%)</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b"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r>
              <a:tr h="363538">
                <a:tc>
                  <a:txBody>
                    <a:bodyPr/>
                    <a:lstStyle/>
                    <a:p>
                      <a:pPr marL="228600" marR="0" lvl="0" indent="0" algn="l" defTabSz="914400" rtl="0" eaLnBrk="1" fontAlgn="base" latinLnBrk="0" hangingPunct="1">
                        <a:lnSpc>
                          <a:spcPct val="115000"/>
                        </a:lnSpc>
                        <a:spcBef>
                          <a:spcPct val="0"/>
                        </a:spcBef>
                        <a:spcAft>
                          <a:spcPts val="300"/>
                        </a:spcAft>
                        <a:buClrTx/>
                        <a:buSzTx/>
                        <a:buFontTx/>
                        <a:buNone/>
                        <a:tabLst/>
                      </a:pPr>
                      <a:r>
                        <a:rPr kumimoji="0" lang="en-US" sz="1000" b="0" i="1" u="none" strike="noStrike" cap="none" normalizeH="0" baseline="0" smtClean="0">
                          <a:ln>
                            <a:noFill/>
                          </a:ln>
                          <a:solidFill>
                            <a:srgbClr val="000000"/>
                          </a:solidFill>
                          <a:effectLst/>
                          <a:latin typeface="Tahoma" pitchFamily="34" charset="0"/>
                          <a:cs typeface="Tahoma" pitchFamily="34" charset="0"/>
                        </a:rPr>
                        <a:t>ROA</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0000"/>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Tahoma" pitchFamily="34" charset="0"/>
                          <a:cs typeface="Tahoma" pitchFamily="34" charset="0"/>
                        </a:rPr>
                        <a:t>0.33%</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b" horzOverflow="overflow">
                    <a:lnL>
                      <a:noFill/>
                    </a:lnL>
                    <a:lnR>
                      <a:noFill/>
                    </a:lnR>
                    <a:lnT w="12700" cap="flat" cmpd="sng" algn="ctr">
                      <a:solidFill>
                        <a:srgbClr val="000000"/>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1" u="none" strike="noStrike" cap="none" normalizeH="0" baseline="0" smtClean="0">
                          <a:ln>
                            <a:noFill/>
                          </a:ln>
                          <a:solidFill>
                            <a:srgbClr val="FF0000"/>
                          </a:solidFill>
                          <a:effectLst/>
                          <a:latin typeface="Tahoma" pitchFamily="34" charset="0"/>
                          <a:cs typeface="Tahoma" pitchFamily="34" charset="0"/>
                        </a:rPr>
                        <a:t>(0.09%)</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b" horzOverflow="overflow">
                    <a:lnL>
                      <a:noFill/>
                    </a:lnL>
                    <a:lnR>
                      <a:noFill/>
                    </a:lnR>
                    <a:lnT w="12700" cap="flat" cmpd="sng" algn="ctr">
                      <a:solidFill>
                        <a:srgbClr val="000000"/>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1" u="none" strike="noStrike" cap="none" normalizeH="0" baseline="0" smtClean="0">
                          <a:ln>
                            <a:noFill/>
                          </a:ln>
                          <a:solidFill>
                            <a:srgbClr val="FF0000"/>
                          </a:solidFill>
                          <a:effectLst/>
                          <a:latin typeface="Tahoma" pitchFamily="34" charset="0"/>
                          <a:cs typeface="Tahoma" pitchFamily="34" charset="0"/>
                        </a:rPr>
                        <a:t>(0.14%)</a:t>
                      </a: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b" horzOverflow="overflow">
                    <a:lnL>
                      <a:noFill/>
                    </a:lnL>
                    <a:lnR>
                      <a:noFill/>
                    </a:lnR>
                    <a:lnT w="12700" cap="flat" cmpd="sng" algn="ctr">
                      <a:solidFill>
                        <a:srgbClr val="000000"/>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0000"/>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0000"/>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r>
            </a:tbl>
          </a:graphicData>
        </a:graphic>
      </p:graphicFrame>
      <p:sp>
        <p:nvSpPr>
          <p:cNvPr id="37997" name="Oval 272"/>
          <p:cNvSpPr>
            <a:spLocks noChangeArrowheads="1"/>
          </p:cNvSpPr>
          <p:nvPr/>
        </p:nvSpPr>
        <p:spPr bwMode="auto">
          <a:xfrm>
            <a:off x="5334000" y="3429000"/>
            <a:ext cx="2462213" cy="522288"/>
          </a:xfrm>
          <a:prstGeom prst="ellipse">
            <a:avLst/>
          </a:prstGeom>
          <a:solidFill>
            <a:srgbClr val="FFFFFF">
              <a:alpha val="0"/>
            </a:srgbClr>
          </a:solidFill>
          <a:ln w="15875">
            <a:solidFill>
              <a:srgbClr val="7F7F7F"/>
            </a:solidFill>
            <a:round/>
            <a:headEnd/>
            <a:tailEnd/>
          </a:ln>
        </p:spPr>
        <p:txBody>
          <a:bodyPr/>
          <a:lstStyle/>
          <a:p>
            <a:endParaRPr lang="en-US"/>
          </a:p>
        </p:txBody>
      </p:sp>
      <p:sp>
        <p:nvSpPr>
          <p:cNvPr id="12" name="Rectangle 11"/>
          <p:cNvSpPr/>
          <p:nvPr/>
        </p:nvSpPr>
        <p:spPr>
          <a:xfrm>
            <a:off x="0" y="457200"/>
            <a:ext cx="9144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200" b="1" dirty="0">
                <a:solidFill>
                  <a:srgbClr val="005197"/>
                </a:solidFill>
                <a:latin typeface="Arial" pitchFamily="34" charset="0"/>
                <a:cs typeface="Arial" pitchFamily="34" charset="0"/>
              </a:rPr>
              <a:t>     II. PHÂN TÍCH TÀI CHÍNH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533400" y="1143000"/>
          <a:ext cx="8305800" cy="5189539"/>
        </p:xfrm>
        <a:graphic>
          <a:graphicData uri="http://schemas.openxmlformats.org/drawingml/2006/table">
            <a:tbl>
              <a:tblPr/>
              <a:tblGrid>
                <a:gridCol w="3243263"/>
                <a:gridCol w="1308100"/>
                <a:gridCol w="1395412"/>
                <a:gridCol w="1179513"/>
                <a:gridCol w="1179512"/>
              </a:tblGrid>
              <a:tr h="384175">
                <a:tc>
                  <a:txBody>
                    <a:bodyPr/>
                    <a:lstStyle/>
                    <a:p>
                      <a:pPr marL="0" marR="0" lvl="0" indent="0" algn="l" defTabSz="914400" rtl="0" eaLnBrk="1" fontAlgn="base" latinLnBrk="0" hangingPunct="1">
                        <a:lnSpc>
                          <a:spcPct val="115000"/>
                        </a:lnSpc>
                        <a:spcBef>
                          <a:spcPct val="0"/>
                        </a:spcBef>
                        <a:spcAft>
                          <a:spcPts val="300"/>
                        </a:spcAft>
                        <a:buClrTx/>
                        <a:buSzTx/>
                        <a:buFontTx/>
                        <a:buNone/>
                        <a:tabLst/>
                      </a:pPr>
                      <a:r>
                        <a:rPr kumimoji="0" lang="en-US" sz="1200" b="1" i="0" u="none" strike="noStrike" cap="none" normalizeH="0" baseline="0" smtClean="0">
                          <a:ln>
                            <a:noFill/>
                          </a:ln>
                          <a:solidFill>
                            <a:srgbClr val="FFFFFF"/>
                          </a:solidFill>
                          <a:effectLst/>
                          <a:latin typeface="Tahoma" pitchFamily="34" charset="0"/>
                          <a:cs typeface="Tahoma" pitchFamily="34" charset="0"/>
                        </a:rPr>
                        <a:t>Chỉ tiêu tài chính</a:t>
                      </a: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solidFill>
                      <a:srgbClr val="005197"/>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Tahoma" pitchFamily="34" charset="0"/>
                          <a:cs typeface="Tahoma" pitchFamily="34" charset="0"/>
                        </a:rPr>
                        <a:t>2011</a:t>
                      </a: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solidFill>
                      <a:srgbClr val="005197"/>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Tahoma" pitchFamily="34" charset="0"/>
                          <a:cs typeface="Tahoma" pitchFamily="34" charset="0"/>
                        </a:rPr>
                        <a:t>2012</a:t>
                      </a: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solidFill>
                      <a:srgbClr val="005197"/>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Tahoma" pitchFamily="34" charset="0"/>
                          <a:cs typeface="Tahoma" pitchFamily="34" charset="0"/>
                        </a:rPr>
                        <a:t>2013</a:t>
                      </a: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solidFill>
                      <a:srgbClr val="005197"/>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Tahoma" pitchFamily="34" charset="0"/>
                          <a:cs typeface="Tahoma" pitchFamily="34" charset="0"/>
                        </a:rPr>
                        <a:t>9T/2014</a:t>
                      </a: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solidFill>
                      <a:srgbClr val="005197"/>
                    </a:solidFill>
                  </a:tcPr>
                </a:tc>
              </a:tr>
              <a:tr h="411163">
                <a:tc>
                  <a:txBody>
                    <a:bodyPr/>
                    <a:lstStyle/>
                    <a:p>
                      <a:pPr marL="0" marR="0" lvl="0" indent="0" algn="l" defTabSz="914400" rtl="0" eaLnBrk="1" fontAlgn="base" latinLnBrk="0" hangingPunct="1">
                        <a:lnSpc>
                          <a:spcPct val="115000"/>
                        </a:lnSpc>
                        <a:spcBef>
                          <a:spcPct val="0"/>
                        </a:spcBef>
                        <a:spcAft>
                          <a:spcPts val="300"/>
                        </a:spcAft>
                        <a:buClrTx/>
                        <a:buSzTx/>
                        <a:buFontTx/>
                        <a:buNone/>
                        <a:tabLst/>
                      </a:pPr>
                      <a:r>
                        <a:rPr kumimoji="0" lang="en-US" sz="1200" b="1" i="0" u="none" strike="noStrike" cap="none" normalizeH="0" baseline="0" smtClean="0">
                          <a:ln>
                            <a:noFill/>
                          </a:ln>
                          <a:solidFill>
                            <a:srgbClr val="000000"/>
                          </a:solidFill>
                          <a:effectLst/>
                          <a:latin typeface="Tahoma" pitchFamily="34" charset="0"/>
                          <a:cs typeface="Tahoma" pitchFamily="34" charset="0"/>
                        </a:rPr>
                        <a:t>Hệ số thanh toán</a:t>
                      </a: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r>
              <a:tr h="384175">
                <a:tc>
                  <a:txBody>
                    <a:bodyPr/>
                    <a:lstStyle/>
                    <a:p>
                      <a:pPr marL="342900" marR="0" lvl="0" indent="-342900" algn="l" defTabSz="914400" rtl="0" eaLnBrk="1" fontAlgn="base" latinLnBrk="0" hangingPunct="1">
                        <a:lnSpc>
                          <a:spcPct val="115000"/>
                        </a:lnSpc>
                        <a:spcBef>
                          <a:spcPct val="0"/>
                        </a:spcBef>
                        <a:spcAft>
                          <a:spcPct val="0"/>
                        </a:spcAft>
                        <a:buClrTx/>
                        <a:buSzTx/>
                        <a:buFont typeface="Calibri" pitchFamily="34" charset="0"/>
                        <a:buAutoNum type="romanUcPeriod"/>
                        <a:tabLst/>
                      </a:pPr>
                      <a:r>
                        <a:rPr kumimoji="0" lang="en-US" sz="1200" b="0" i="0" u="none" strike="noStrike" cap="none" normalizeH="0" baseline="0" smtClean="0">
                          <a:ln>
                            <a:noFill/>
                          </a:ln>
                          <a:solidFill>
                            <a:srgbClr val="000000"/>
                          </a:solidFill>
                          <a:effectLst/>
                          <a:latin typeface="Tahoma" pitchFamily="34" charset="0"/>
                          <a:cs typeface="Tahoma" pitchFamily="34" charset="0"/>
                        </a:rPr>
                        <a:t>Hệ số thanh toán hiện thời</a:t>
                      </a: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cs typeface="Tahoma" pitchFamily="34" charset="0"/>
                        </a:rPr>
                        <a:t>1,06</a:t>
                      </a: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cs typeface="Tahoma" pitchFamily="34" charset="0"/>
                        </a:rPr>
                        <a:t>1,10</a:t>
                      </a: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cs typeface="Tahoma" pitchFamily="34" charset="0"/>
                        </a:rPr>
                        <a:t>1,15</a:t>
                      </a: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ahoma" pitchFamily="34" charset="0"/>
                          <a:cs typeface="Tahoma" pitchFamily="34" charset="0"/>
                        </a:rPr>
                        <a:t>1,15</a:t>
                      </a: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r>
              <a:tr h="384175">
                <a:tc>
                  <a:txBody>
                    <a:bodyPr/>
                    <a:lstStyle/>
                    <a:p>
                      <a:pPr marL="342900" marR="0" lvl="0" indent="-342900" algn="l" defTabSz="914400" rtl="0" eaLnBrk="1" fontAlgn="base" latinLnBrk="0" hangingPunct="1">
                        <a:lnSpc>
                          <a:spcPct val="115000"/>
                        </a:lnSpc>
                        <a:spcBef>
                          <a:spcPct val="0"/>
                        </a:spcBef>
                        <a:spcAft>
                          <a:spcPct val="0"/>
                        </a:spcAft>
                        <a:buClrTx/>
                        <a:buSzTx/>
                        <a:buFont typeface="+mj-lt"/>
                        <a:buNone/>
                        <a:tabLst/>
                      </a:pPr>
                      <a:r>
                        <a:rPr kumimoji="0" lang="en-US" sz="1200" b="0" i="0" u="none" strike="noStrike" cap="none" normalizeH="0" baseline="0" smtClean="0">
                          <a:ln>
                            <a:noFill/>
                          </a:ln>
                          <a:solidFill>
                            <a:srgbClr val="000000"/>
                          </a:solidFill>
                          <a:effectLst/>
                          <a:latin typeface="Tahoma" pitchFamily="34" charset="0"/>
                          <a:cs typeface="Tahoma" pitchFamily="34" charset="0"/>
                        </a:rPr>
                        <a:t>II.      Hệ số thanh toán nhanh</a:t>
                      </a: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cs typeface="Tahoma" pitchFamily="34" charset="0"/>
                        </a:rPr>
                        <a:t>0,36</a:t>
                      </a: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cs typeface="Tahoma" pitchFamily="34" charset="0"/>
                        </a:rPr>
                        <a:t>0,24</a:t>
                      </a: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cs typeface="Tahoma" pitchFamily="34" charset="0"/>
                        </a:rPr>
                        <a:t>0,21</a:t>
                      </a: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ahoma" pitchFamily="34" charset="0"/>
                          <a:cs typeface="Tahoma" pitchFamily="34" charset="0"/>
                        </a:rPr>
                        <a:t>0,21</a:t>
                      </a: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ahoma" pitchFamily="34" charset="0"/>
                          <a:cs typeface="Tahoma" pitchFamily="34" charset="0"/>
                        </a:rPr>
                        <a:t>Cơ cấu tài sản</a:t>
                      </a: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r>
              <a:tr h="384175">
                <a:tc>
                  <a:txBody>
                    <a:bodyPr/>
                    <a:lstStyle/>
                    <a:p>
                      <a:pPr marL="342900" marR="0" lvl="0" indent="-342900" algn="l" defTabSz="914400" rtl="0" eaLnBrk="1" fontAlgn="base" latinLnBrk="0" hangingPunct="1">
                        <a:lnSpc>
                          <a:spcPct val="115000"/>
                        </a:lnSpc>
                        <a:spcBef>
                          <a:spcPct val="0"/>
                        </a:spcBef>
                        <a:spcAft>
                          <a:spcPct val="0"/>
                        </a:spcAft>
                        <a:buClrTx/>
                        <a:buSzTx/>
                        <a:buFont typeface="+mj-lt"/>
                        <a:buNone/>
                        <a:tabLst/>
                      </a:pPr>
                      <a:r>
                        <a:rPr kumimoji="0" lang="en-US" sz="1200" b="0" i="0" u="none" strike="noStrike" cap="none" normalizeH="0" baseline="0" smtClean="0">
                          <a:ln>
                            <a:noFill/>
                          </a:ln>
                          <a:solidFill>
                            <a:srgbClr val="000000"/>
                          </a:solidFill>
                          <a:effectLst/>
                          <a:latin typeface="Tahoma" pitchFamily="34" charset="0"/>
                          <a:cs typeface="Tahoma" pitchFamily="34" charset="0"/>
                        </a:rPr>
                        <a:t>I.       Tỷ lệ nợ/Tổng tài sản</a:t>
                      </a: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cs typeface="Tahoma" pitchFamily="34" charset="0"/>
                        </a:rPr>
                        <a:t>76,2%</a:t>
                      </a: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b"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cs typeface="Tahoma" pitchFamily="34" charset="0"/>
                        </a:rPr>
                        <a:t>75,9%</a:t>
                      </a: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b"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cs typeface="Tahoma" pitchFamily="34" charset="0"/>
                        </a:rPr>
                        <a:t>73,1%</a:t>
                      </a: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b"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ahoma" pitchFamily="34" charset="0"/>
                          <a:cs typeface="Tahoma" pitchFamily="34" charset="0"/>
                        </a:rPr>
                        <a:t>73,3%</a:t>
                      </a:r>
                    </a:p>
                  </a:txBody>
                  <a:tcPr marL="68580" marR="68580" marT="0" marB="0" anchor="b"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r>
              <a:tr h="441325">
                <a:tc>
                  <a:txBody>
                    <a:bodyPr/>
                    <a:lstStyle/>
                    <a:p>
                      <a:pPr marL="342900" marR="0" lvl="0" indent="-342900" algn="l" defTabSz="914400" rtl="0" eaLnBrk="1" fontAlgn="base" latinLnBrk="0" hangingPunct="1">
                        <a:lnSpc>
                          <a:spcPct val="115000"/>
                        </a:lnSpc>
                        <a:spcBef>
                          <a:spcPct val="0"/>
                        </a:spcBef>
                        <a:spcAft>
                          <a:spcPct val="0"/>
                        </a:spcAft>
                        <a:buClrTx/>
                        <a:buSzTx/>
                        <a:buFont typeface="+mj-lt"/>
                        <a:buNone/>
                        <a:tabLst/>
                      </a:pPr>
                      <a:r>
                        <a:rPr kumimoji="0" lang="en-US" sz="1200" b="0" i="0" u="none" strike="noStrike" cap="none" normalizeH="0" baseline="0" smtClean="0">
                          <a:ln>
                            <a:noFill/>
                          </a:ln>
                          <a:solidFill>
                            <a:srgbClr val="000000"/>
                          </a:solidFill>
                          <a:effectLst/>
                          <a:latin typeface="Tahoma" pitchFamily="34" charset="0"/>
                          <a:cs typeface="Tahoma" pitchFamily="34" charset="0"/>
                        </a:rPr>
                        <a:t>II.      Tỷ lệ nợ tài chính/Tổng tài sản</a:t>
                      </a: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cs typeface="Tahoma" pitchFamily="34" charset="0"/>
                        </a:rPr>
                        <a:t>57,58%</a:t>
                      </a: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b"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cs typeface="Tahoma" pitchFamily="34" charset="0"/>
                        </a:rPr>
                        <a:t>55,84%</a:t>
                      </a: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b"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cs typeface="Tahoma" pitchFamily="34" charset="0"/>
                        </a:rPr>
                        <a:t>56,33%</a:t>
                      </a: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b"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ahoma" pitchFamily="34" charset="0"/>
                          <a:cs typeface="Tahoma" pitchFamily="34" charset="0"/>
                        </a:rPr>
                        <a:t>49,8%</a:t>
                      </a:r>
                    </a:p>
                  </a:txBody>
                  <a:tcPr marL="68580" marR="68580" marT="0" marB="0" anchor="b"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r>
              <a:tr h="441325">
                <a:tc>
                  <a:txBody>
                    <a:bodyPr/>
                    <a:lstStyle/>
                    <a:p>
                      <a:pPr marL="342900" marR="0" lvl="0" indent="-342900" algn="l" defTabSz="914400" rtl="0" eaLnBrk="1" fontAlgn="base" latinLnBrk="0" hangingPunct="1">
                        <a:lnSpc>
                          <a:spcPct val="115000"/>
                        </a:lnSpc>
                        <a:spcBef>
                          <a:spcPct val="0"/>
                        </a:spcBef>
                        <a:spcAft>
                          <a:spcPct val="0"/>
                        </a:spcAft>
                        <a:buClrTx/>
                        <a:buSzTx/>
                        <a:buFont typeface="+mj-lt"/>
                        <a:buNone/>
                        <a:tabLst/>
                      </a:pPr>
                      <a:r>
                        <a:rPr kumimoji="0" lang="en-US" sz="1200" b="0" i="0" u="none" strike="noStrike" cap="none" normalizeH="0" baseline="0" smtClean="0">
                          <a:ln>
                            <a:noFill/>
                          </a:ln>
                          <a:solidFill>
                            <a:srgbClr val="000000"/>
                          </a:solidFill>
                          <a:effectLst/>
                          <a:latin typeface="Tahoma" pitchFamily="34" charset="0"/>
                          <a:cs typeface="Tahoma" pitchFamily="34" charset="0"/>
                        </a:rPr>
                        <a:t>III.     Tỷ lệ nợ ngắn hạn/Tổng tài sản</a:t>
                      </a: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cs typeface="Tahoma" pitchFamily="34" charset="0"/>
                        </a:rPr>
                        <a:t>55,0%</a:t>
                      </a: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b"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cs typeface="Tahoma" pitchFamily="34" charset="0"/>
                        </a:rPr>
                        <a:t>51,0%</a:t>
                      </a: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b"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cs typeface="Tahoma" pitchFamily="34" charset="0"/>
                        </a:rPr>
                        <a:t>52,8%</a:t>
                      </a: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b"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ahoma" pitchFamily="34" charset="0"/>
                          <a:cs typeface="Tahoma" pitchFamily="34" charset="0"/>
                        </a:rPr>
                        <a:t>47,9%</a:t>
                      </a:r>
                    </a:p>
                  </a:txBody>
                  <a:tcPr marL="68580" marR="68580" marT="0" marB="0" anchor="b"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r>
              <a:tr h="384175">
                <a:tc>
                  <a:txBody>
                    <a:bodyPr/>
                    <a:lstStyle/>
                    <a:p>
                      <a:pPr marL="342900" marR="0" lvl="0" indent="-342900" algn="l" defTabSz="914400" rtl="0" eaLnBrk="1" fontAlgn="base" latinLnBrk="0" hangingPunct="1">
                        <a:lnSpc>
                          <a:spcPct val="115000"/>
                        </a:lnSpc>
                        <a:spcBef>
                          <a:spcPct val="0"/>
                        </a:spcBef>
                        <a:spcAft>
                          <a:spcPct val="0"/>
                        </a:spcAft>
                        <a:buClrTx/>
                        <a:buSzTx/>
                        <a:buFont typeface="+mj-lt"/>
                        <a:buNone/>
                        <a:tabLst/>
                      </a:pPr>
                      <a:r>
                        <a:rPr kumimoji="0" lang="en-US" sz="1200" b="0" i="0" u="none" strike="noStrike" cap="none" normalizeH="0" baseline="0" smtClean="0">
                          <a:ln>
                            <a:noFill/>
                          </a:ln>
                          <a:solidFill>
                            <a:srgbClr val="000000"/>
                          </a:solidFill>
                          <a:effectLst/>
                          <a:latin typeface="Tahoma" pitchFamily="34" charset="0"/>
                          <a:cs typeface="Tahoma" pitchFamily="34" charset="0"/>
                        </a:rPr>
                        <a:t>IV.     Tỷ lệ bao phủ lãi vay</a:t>
                      </a: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cs typeface="Tahoma" pitchFamily="34" charset="0"/>
                        </a:rPr>
                        <a:t>102%</a:t>
                      </a: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b"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cs typeface="Tahoma" pitchFamily="34" charset="0"/>
                        </a:rPr>
                        <a:t>98%</a:t>
                      </a: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b"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cs typeface="Tahoma" pitchFamily="34" charset="0"/>
                        </a:rPr>
                        <a:t>97%</a:t>
                      </a: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b"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ahoma" pitchFamily="34" charset="0"/>
                          <a:cs typeface="Tahoma" pitchFamily="34" charset="0"/>
                        </a:rPr>
                        <a:t>139%</a:t>
                      </a:r>
                    </a:p>
                  </a:txBody>
                  <a:tcPr marL="68580" marR="68580" marT="0" marB="0" anchor="b"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ahoma" pitchFamily="34" charset="0"/>
                          <a:cs typeface="Tahoma" pitchFamily="34" charset="0"/>
                        </a:rPr>
                        <a:t>Hiệu quả hoạt động</a:t>
                      </a: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r>
              <a:tr h="384175">
                <a:tc>
                  <a:txBody>
                    <a:bodyPr/>
                    <a:lstStyle/>
                    <a:p>
                      <a:pPr marL="342900" marR="0" lvl="0" indent="-342900" algn="l" defTabSz="914400" rtl="0" eaLnBrk="1" fontAlgn="base" latinLnBrk="0" hangingPunct="1">
                        <a:lnSpc>
                          <a:spcPct val="115000"/>
                        </a:lnSpc>
                        <a:spcBef>
                          <a:spcPct val="0"/>
                        </a:spcBef>
                        <a:spcAft>
                          <a:spcPct val="0"/>
                        </a:spcAft>
                        <a:buClrTx/>
                        <a:buSzTx/>
                        <a:buFont typeface="Calibri" pitchFamily="34" charset="0"/>
                        <a:buAutoNum type="romanUcPeriod"/>
                        <a:tabLst/>
                      </a:pPr>
                      <a:r>
                        <a:rPr kumimoji="0" lang="en-US" sz="1200" b="0" i="0" u="none" strike="noStrike" cap="none" normalizeH="0" baseline="0" smtClean="0">
                          <a:ln>
                            <a:noFill/>
                          </a:ln>
                          <a:solidFill>
                            <a:srgbClr val="000000"/>
                          </a:solidFill>
                          <a:effectLst/>
                          <a:latin typeface="Tahoma" pitchFamily="34" charset="0"/>
                          <a:cs typeface="Tahoma" pitchFamily="34" charset="0"/>
                        </a:rPr>
                        <a:t>Vòng quay hàng tồn kho</a:t>
                      </a: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cs typeface="Tahoma" pitchFamily="34" charset="0"/>
                        </a:rPr>
                        <a:t>1,58</a:t>
                      </a: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cs typeface="Tahoma" pitchFamily="34" charset="0"/>
                        </a:rPr>
                        <a:t>1,17</a:t>
                      </a: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cs typeface="Tahoma" pitchFamily="34" charset="0"/>
                        </a:rPr>
                        <a:t>0,55</a:t>
                      </a: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r>
              <a:tr h="384175">
                <a:tc>
                  <a:txBody>
                    <a:bodyPr/>
                    <a:lstStyle/>
                    <a:p>
                      <a:pPr marL="342900" marR="0" lvl="0" indent="-342900" algn="l" defTabSz="914400" rtl="0" eaLnBrk="1" fontAlgn="base" latinLnBrk="0" hangingPunct="1">
                        <a:lnSpc>
                          <a:spcPct val="115000"/>
                        </a:lnSpc>
                        <a:spcBef>
                          <a:spcPct val="0"/>
                        </a:spcBef>
                        <a:spcAft>
                          <a:spcPct val="0"/>
                        </a:spcAft>
                        <a:buClrTx/>
                        <a:buSzTx/>
                        <a:buFont typeface="+mj-lt"/>
                        <a:buNone/>
                        <a:tabLst/>
                      </a:pPr>
                      <a:r>
                        <a:rPr kumimoji="0" lang="en-US" sz="1200" b="0" i="0" u="none" strike="noStrike" cap="none" normalizeH="0" baseline="0" smtClean="0">
                          <a:ln>
                            <a:noFill/>
                          </a:ln>
                          <a:solidFill>
                            <a:srgbClr val="000000"/>
                          </a:solidFill>
                          <a:effectLst/>
                          <a:latin typeface="Tahoma" pitchFamily="34" charset="0"/>
                          <a:cs typeface="Tahoma" pitchFamily="34" charset="0"/>
                        </a:rPr>
                        <a:t>II.      Vòng quay khoản phải thu</a:t>
                      </a: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cs typeface="Tahoma" pitchFamily="34" charset="0"/>
                        </a:rPr>
                        <a:t>3,65</a:t>
                      </a: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cs typeface="Tahoma" pitchFamily="34" charset="0"/>
                        </a:rPr>
                        <a:t>4,81</a:t>
                      </a: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cs typeface="Tahoma" pitchFamily="34" charset="0"/>
                        </a:rPr>
                        <a:t>3,96</a:t>
                      </a: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r>
              <a:tr h="384175">
                <a:tc>
                  <a:txBody>
                    <a:bodyPr/>
                    <a:lstStyle/>
                    <a:p>
                      <a:pPr marL="342900" marR="0" lvl="0" indent="-342900" algn="l" defTabSz="914400" rtl="0" eaLnBrk="1" fontAlgn="base" latinLnBrk="0" hangingPunct="1">
                        <a:lnSpc>
                          <a:spcPct val="115000"/>
                        </a:lnSpc>
                        <a:spcBef>
                          <a:spcPct val="0"/>
                        </a:spcBef>
                        <a:spcAft>
                          <a:spcPct val="0"/>
                        </a:spcAft>
                        <a:buClrTx/>
                        <a:buSzTx/>
                        <a:buFont typeface="+mj-lt"/>
                        <a:buNone/>
                        <a:tabLst/>
                      </a:pPr>
                      <a:r>
                        <a:rPr kumimoji="0" lang="en-US" sz="1200" b="0" i="0" u="none" strike="noStrike" cap="none" normalizeH="0" baseline="0" smtClean="0">
                          <a:ln>
                            <a:noFill/>
                          </a:ln>
                          <a:solidFill>
                            <a:srgbClr val="000000"/>
                          </a:solidFill>
                          <a:effectLst/>
                          <a:latin typeface="Tahoma" pitchFamily="34" charset="0"/>
                          <a:cs typeface="Tahoma" pitchFamily="34" charset="0"/>
                        </a:rPr>
                        <a:t>III.     Vòng quay tổng tài sản</a:t>
                      </a: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cs typeface="Tahoma" pitchFamily="34" charset="0"/>
                        </a:rPr>
                        <a:t>0,90</a:t>
                      </a: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cs typeface="Tahoma" pitchFamily="34" charset="0"/>
                        </a:rPr>
                        <a:t>0,79</a:t>
                      </a: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cs typeface="Tahoma" pitchFamily="34" charset="0"/>
                        </a:rPr>
                        <a:t>0,44</a:t>
                      </a: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ahoma" pitchFamily="34" charset="0"/>
                        <a:cs typeface="Tahoma" pitchFamily="34" charset="0"/>
                      </a:endParaRPr>
                    </a:p>
                  </a:txBody>
                  <a:tcPr marL="68580" marR="68580" marT="0" marB="0" anchor="ctr" horzOverflow="overflow">
                    <a:lnL>
                      <a:noFill/>
                    </a:lnL>
                    <a:lnR>
                      <a:noFill/>
                    </a:lnR>
                    <a:lnT w="12700" cap="flat" cmpd="sng" algn="ctr">
                      <a:solidFill>
                        <a:srgbClr val="005197"/>
                      </a:solidFill>
                      <a:prstDash val="dot"/>
                      <a:round/>
                      <a:headEnd type="none" w="med" len="med"/>
                      <a:tailEnd type="none" w="med" len="med"/>
                    </a:lnT>
                    <a:lnB w="12700" cap="flat" cmpd="sng" algn="ctr">
                      <a:solidFill>
                        <a:srgbClr val="005197"/>
                      </a:solidFill>
                      <a:prstDash val="dot"/>
                      <a:round/>
                      <a:headEnd type="none" w="med" len="med"/>
                      <a:tailEnd type="none" w="med" len="med"/>
                    </a:lnB>
                    <a:lnTlToBr>
                      <a:noFill/>
                    </a:lnTlToBr>
                    <a:lnBlToTr>
                      <a:noFill/>
                    </a:lnBlToTr>
                    <a:noFill/>
                  </a:tcPr>
                </a:tc>
              </a:tr>
            </a:tbl>
          </a:graphicData>
        </a:graphic>
      </p:graphicFrame>
      <p:sp>
        <p:nvSpPr>
          <p:cNvPr id="11" name="Rectangle 10"/>
          <p:cNvSpPr/>
          <p:nvPr/>
        </p:nvSpPr>
        <p:spPr>
          <a:xfrm>
            <a:off x="0" y="457200"/>
            <a:ext cx="9144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200" b="1" dirty="0">
                <a:solidFill>
                  <a:srgbClr val="005197"/>
                </a:solidFill>
                <a:latin typeface="Arial" pitchFamily="34" charset="0"/>
                <a:cs typeface="Arial" pitchFamily="34" charset="0"/>
              </a:rPr>
              <a:t>     II. PHÂN TÍCH TÀI CHÍNH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57200"/>
            <a:ext cx="9144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200" b="1" dirty="0">
                <a:solidFill>
                  <a:srgbClr val="005197"/>
                </a:solidFill>
                <a:latin typeface="Arial" pitchFamily="34" charset="0"/>
                <a:cs typeface="Arial" pitchFamily="34" charset="0"/>
              </a:rPr>
              <a:t>     II. PHÂN TÍCH TÀI CHÍNH</a:t>
            </a:r>
          </a:p>
        </p:txBody>
      </p:sp>
      <p:sp>
        <p:nvSpPr>
          <p:cNvPr id="41986" name="Content Placeholder 2"/>
          <p:cNvSpPr>
            <a:spLocks noGrp="1"/>
          </p:cNvSpPr>
          <p:nvPr>
            <p:ph idx="1"/>
          </p:nvPr>
        </p:nvSpPr>
        <p:spPr>
          <a:xfrm>
            <a:off x="0" y="838200"/>
            <a:ext cx="5562600" cy="1676400"/>
          </a:xfrm>
        </p:spPr>
        <p:txBody>
          <a:bodyPr>
            <a:normAutofit fontScale="92500" lnSpcReduction="10000"/>
          </a:bodyPr>
          <a:lstStyle/>
          <a:p>
            <a:pPr marL="0" indent="0" algn="just" eaLnBrk="1" hangingPunct="1">
              <a:lnSpc>
                <a:spcPct val="150000"/>
              </a:lnSpc>
              <a:buClr>
                <a:srgbClr val="0070C0"/>
              </a:buClr>
              <a:buFont typeface="Arial" charset="0"/>
              <a:buNone/>
            </a:pPr>
            <a:r>
              <a:rPr lang="en-US" sz="1400" b="1" smtClean="0">
                <a:solidFill>
                  <a:srgbClr val="000000"/>
                </a:solidFill>
                <a:latin typeface="Arial" charset="0"/>
                <a:cs typeface="Arial" charset="0"/>
              </a:rPr>
              <a:t>Định giá cổ phiếu TTF sau kết quả kinh doanh năm 2014:</a:t>
            </a:r>
          </a:p>
          <a:p>
            <a:pPr marL="0" indent="0" algn="just" eaLnBrk="1" hangingPunct="1">
              <a:lnSpc>
                <a:spcPct val="150000"/>
              </a:lnSpc>
              <a:buClr>
                <a:srgbClr val="0070C0"/>
              </a:buClr>
              <a:buFont typeface="Wingdings" pitchFamily="2" charset="2"/>
              <a:buChar char="§"/>
            </a:pPr>
            <a:r>
              <a:rPr lang="en-US" sz="1400" smtClean="0">
                <a:solidFill>
                  <a:srgbClr val="000000"/>
                </a:solidFill>
                <a:latin typeface="Arial" charset="0"/>
                <a:cs typeface="Arial" charset="0"/>
              </a:rPr>
              <a:t>  Lợi nhuận sau thuế 2014  dự kiến đạt 133,7 tỷ đồng</a:t>
            </a:r>
          </a:p>
          <a:p>
            <a:pPr marL="0" indent="0" algn="just" eaLnBrk="1" hangingPunct="1">
              <a:lnSpc>
                <a:spcPct val="150000"/>
              </a:lnSpc>
              <a:buClr>
                <a:srgbClr val="0070C0"/>
              </a:buClr>
              <a:buFont typeface="Wingdings" pitchFamily="2" charset="2"/>
              <a:buChar char="§"/>
            </a:pPr>
            <a:r>
              <a:rPr lang="en-US" sz="1400" smtClean="0">
                <a:solidFill>
                  <a:srgbClr val="000000"/>
                </a:solidFill>
                <a:latin typeface="Arial" charset="0"/>
                <a:cs typeface="Arial" charset="0"/>
              </a:rPr>
              <a:t>  EPS 2014 đạt 1.537 đ/cp</a:t>
            </a:r>
          </a:p>
          <a:p>
            <a:pPr marL="0" indent="0" algn="just" eaLnBrk="1" hangingPunct="1">
              <a:lnSpc>
                <a:spcPct val="150000"/>
              </a:lnSpc>
              <a:buClr>
                <a:srgbClr val="0070C0"/>
              </a:buClr>
              <a:buFont typeface="Wingdings" pitchFamily="2" charset="2"/>
              <a:buChar char="§"/>
            </a:pPr>
            <a:r>
              <a:rPr lang="en-US" sz="1400" smtClean="0">
                <a:solidFill>
                  <a:srgbClr val="000000"/>
                </a:solidFill>
                <a:latin typeface="Arial" charset="0"/>
                <a:cs typeface="Arial" charset="0"/>
              </a:rPr>
              <a:t>  Gía hiện tại quanh mức 11.500 đ/cp, tương đương P/E 7,4 lần, khá thấp so với ngành nội thất Việt Nam và Châu Á.</a:t>
            </a:r>
          </a:p>
        </p:txBody>
      </p:sp>
      <p:graphicFrame>
        <p:nvGraphicFramePr>
          <p:cNvPr id="42058" name="Group 74"/>
          <p:cNvGraphicFramePr>
            <a:graphicFrameLocks noGrp="1"/>
          </p:cNvGraphicFramePr>
          <p:nvPr/>
        </p:nvGraphicFramePr>
        <p:xfrm>
          <a:off x="228600" y="2590800"/>
          <a:ext cx="4876800" cy="3973832"/>
        </p:xfrm>
        <a:graphic>
          <a:graphicData uri="http://schemas.openxmlformats.org/drawingml/2006/table">
            <a:tbl>
              <a:tblPr/>
              <a:tblGrid>
                <a:gridCol w="2709863"/>
                <a:gridCol w="1044575"/>
                <a:gridCol w="1122362"/>
              </a:tblGrid>
              <a:tr h="260350">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rPr>
                        <a:t>THỐNG KÊ NGÀNH NỘI THẤT VÀ ĐỊNH GIÁ TTF</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538ED5"/>
                    </a:solidFill>
                  </a:tcPr>
                </a:tc>
                <a:tc hMerge="1">
                  <a:txBody>
                    <a:bodyPr/>
                    <a:lstStyle/>
                    <a:p>
                      <a:endParaRPr lang="en-US"/>
                    </a:p>
                  </a:txBody>
                  <a:tcPr/>
                </a:tc>
                <a:tc hMerge="1">
                  <a:txBody>
                    <a:bodyPr/>
                    <a:lstStyle/>
                    <a:p>
                      <a:endParaRPr lang="en-US"/>
                    </a:p>
                  </a:txBody>
                  <a:tcPr/>
                </a:tc>
              </a:tr>
              <a:tr h="2476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rPr>
                        <a:t>  DN Cùng ngành</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rPr>
                        <a:t>EPS</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rPr>
                        <a:t>P/E</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  HAG</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        2,386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9.1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rPr>
                        <a:t>  TTF</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rPr>
                        <a:t>        1,537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rPr>
                        <a:t>7.3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  PTB</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        7,685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7.4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  GTA</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        1,322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12.6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  GDT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        5,110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6.6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Arial" charset="0"/>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538ED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rPr>
                        <a:t> Trọng số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538ED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rPr>
                        <a:t>P/E</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538ED5"/>
                    </a:solidFill>
                  </a:tcPr>
                </a:tc>
              </a:tr>
              <a:tr h="2476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  P/E Bình quân ngành (VN)</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70%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8.6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  P/E Bình quân ngành (Asia)</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10%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23.9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  P/E Bình quân HOSE</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10%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13.8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  P/E Bình quân HNX</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10%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12.1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rPr>
                        <a:t>  </a:t>
                      </a:r>
                      <a:r>
                        <a:rPr kumimoji="0" lang="vi-VN" sz="1400" b="1" i="0" u="none" strike="noStrike" cap="none" normalizeH="0" baseline="0" smtClean="0">
                          <a:ln>
                            <a:noFill/>
                          </a:ln>
                          <a:solidFill>
                            <a:srgbClr val="000000"/>
                          </a:solidFill>
                          <a:effectLst/>
                          <a:latin typeface="Arial" charset="0"/>
                        </a:rPr>
                        <a:t>P/E định giá TTF</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rPr>
                        <a:t>100%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rPr>
                        <a:t>11.0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  EPS 2014 TTF</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1,537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rPr>
                        <a:t> </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rPr>
                        <a:t> Đ</a:t>
                      </a:r>
                      <a:r>
                        <a:rPr kumimoji="0" lang="vi-VN" sz="1600" b="1" i="0" u="none" strike="noStrike" cap="none" normalizeH="0" baseline="0" smtClean="0">
                          <a:ln>
                            <a:noFill/>
                          </a:ln>
                          <a:solidFill>
                            <a:srgbClr val="FFFFFF"/>
                          </a:solidFill>
                          <a:effectLst/>
                          <a:latin typeface="Arial" charset="0"/>
                        </a:rPr>
                        <a:t>ịnh giá TTF theo P/E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538ED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rPr>
                        <a:t>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538ED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rPr>
                        <a:t>16,913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538ED5"/>
                    </a:solidFill>
                  </a:tcPr>
                </a:tc>
              </a:tr>
            </a:tbl>
          </a:graphicData>
        </a:graphic>
      </p:graphicFrame>
      <p:pic>
        <p:nvPicPr>
          <p:cNvPr id="42051" name="Picture 1"/>
          <p:cNvPicPr>
            <a:picLocks noChangeAspect="1" noChangeArrowheads="1"/>
          </p:cNvPicPr>
          <p:nvPr/>
        </p:nvPicPr>
        <p:blipFill>
          <a:blip r:embed="rId3"/>
          <a:srcRect/>
          <a:stretch>
            <a:fillRect/>
          </a:stretch>
        </p:blipFill>
        <p:spPr bwMode="auto">
          <a:xfrm>
            <a:off x="5562600" y="990600"/>
            <a:ext cx="3581400" cy="54864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9144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200" b="1" dirty="0">
                <a:solidFill>
                  <a:srgbClr val="005197"/>
                </a:solidFill>
                <a:latin typeface="Arial" pitchFamily="34" charset="0"/>
                <a:cs typeface="Arial" pitchFamily="34" charset="0"/>
              </a:rPr>
              <a:t>III. KẾ HOẠCH TÁI CẤU TRÚC TTF</a:t>
            </a:r>
          </a:p>
        </p:txBody>
      </p:sp>
      <p:sp>
        <p:nvSpPr>
          <p:cNvPr id="7" name="Content Placeholder 2"/>
          <p:cNvSpPr>
            <a:spLocks noGrp="1"/>
          </p:cNvSpPr>
          <p:nvPr>
            <p:ph idx="1"/>
          </p:nvPr>
        </p:nvSpPr>
        <p:spPr>
          <a:xfrm>
            <a:off x="0" y="1066800"/>
            <a:ext cx="5791200" cy="5486400"/>
          </a:xfrm>
        </p:spPr>
        <p:txBody>
          <a:bodyPr>
            <a:noAutofit/>
          </a:bodyPr>
          <a:lstStyle/>
          <a:p>
            <a:pPr algn="just"/>
            <a:r>
              <a:rPr lang="vi-VN" sz="1500" smtClean="0">
                <a:cs typeface="Arial" charset="0"/>
              </a:rPr>
              <a:t>Từ doanh nghiệp đứng trước nguy cơ đóng cửa</a:t>
            </a:r>
            <a:r>
              <a:rPr lang="en-US" sz="1500" smtClean="0">
                <a:latin typeface="Arial" charset="0"/>
                <a:cs typeface="Arial" charset="0"/>
              </a:rPr>
              <a:t>,</a:t>
            </a:r>
            <a:r>
              <a:rPr lang="vi-VN" sz="1500" smtClean="0">
                <a:cs typeface="Arial" charset="0"/>
              </a:rPr>
              <a:t> HĐKD kém hiệu quả, doanh thu lợi nhuận liên tục sụt giảm, nợ vay ngân hàng lớn, chi phí lãi vay cao và đa phần là nợ quá hạn, nguyên liêu tốn kho lớn và đang cầm cố cho các khoản vay khiến hoạt HĐSX đình chệ và mất dần các khách hàng lớn. TTF đã từng bước tái cấu trúc doanh nghiệp và dần cải thiện hoạt động một cách toàn diện:</a:t>
            </a:r>
          </a:p>
          <a:p>
            <a:pPr algn="just">
              <a:buFont typeface="Arial" charset="0"/>
              <a:buNone/>
            </a:pPr>
            <a:endParaRPr lang="en-US" sz="1500" smtClean="0">
              <a:latin typeface="Arial" charset="0"/>
              <a:cs typeface="Arial" charset="0"/>
            </a:endParaRPr>
          </a:p>
          <a:p>
            <a:pPr algn="just">
              <a:buFont typeface="Arial" charset="0"/>
              <a:buNone/>
            </a:pPr>
            <a:r>
              <a:rPr lang="vi-VN" sz="1500" b="1" u="sng" smtClean="0">
                <a:cs typeface="Arial" charset="0"/>
              </a:rPr>
              <a:t>Cơ</a:t>
            </a:r>
            <a:r>
              <a:rPr lang="en-US" sz="1500" b="1" u="sng" smtClean="0">
                <a:latin typeface="Arial" charset="0"/>
                <a:cs typeface="Arial" charset="0"/>
              </a:rPr>
              <a:t> cấu lại nguồn vốn:</a:t>
            </a:r>
            <a:endParaRPr lang="en-US" sz="1500" u="sng" smtClean="0">
              <a:latin typeface="Arial" charset="0"/>
              <a:cs typeface="Arial" charset="0"/>
            </a:endParaRPr>
          </a:p>
          <a:p>
            <a:pPr algn="just">
              <a:buFont typeface="Calibri" pitchFamily="34" charset="0"/>
              <a:buAutoNum type="arabicPeriod"/>
            </a:pPr>
            <a:r>
              <a:rPr lang="en-US" sz="1500" smtClean="0">
                <a:latin typeface="Arial" charset="0"/>
                <a:cs typeface="Arial" charset="0"/>
              </a:rPr>
              <a:t>Nhận được sự hỗ trợ từ NHTMCP Việt Á:  Trong việc tư vấn phát hành tăng thành công cho cổ đông hiện hữu và cổ đông chiến lược tăng vốn từ mức 394 tỷ 2012 lên mức 1.000 tỷ cuối năm 2014. Đồng thời cam kết hỗ trợ khoảng 420 tỷ vốn lưu động cho hoạt động sản xuất kinh doanh. Nhờ đó, giúp TTF cải thiện tình hình tài chính, cấn đối lại nguồn vốn.</a:t>
            </a:r>
          </a:p>
          <a:p>
            <a:pPr algn="just">
              <a:buFont typeface="Calibri" pitchFamily="34" charset="0"/>
              <a:buAutoNum type="arabicPeriod"/>
            </a:pPr>
            <a:r>
              <a:rPr lang="en-US" sz="1500" smtClean="0">
                <a:latin typeface="Arial" charset="0"/>
                <a:cs typeface="Arial" charset="0"/>
              </a:rPr>
              <a:t>Thành công trong việc bán nợ cho DATC: là các khoản vay quá hạn của TTF tại VCB (543 tỷ đồng) và MB (354 tỷ đồng). Góp phần giải phóng phong tỏa hàng tồn kho chủ yếu là nguyên liệu cho sản xuất.</a:t>
            </a:r>
          </a:p>
          <a:p>
            <a:pPr algn="just">
              <a:buFont typeface="Calibri" pitchFamily="34" charset="0"/>
              <a:buAutoNum type="arabicPeriod"/>
            </a:pPr>
            <a:r>
              <a:rPr lang="en-US" sz="1500" smtClean="0">
                <a:latin typeface="Arial" charset="0"/>
                <a:cs typeface="Arial" charset="0"/>
              </a:rPr>
              <a:t>Tiếp tục phát hành 40 triệu cổ phiếu cho cổ đông hiện hữu trong tháng 4/2014 và thu về khoản 400 tỷ đồng để chủ động nguồn vốn hoạt động SXKD.</a:t>
            </a:r>
            <a:endParaRPr lang="en-US" sz="1500" smtClean="0">
              <a:solidFill>
                <a:srgbClr val="000000"/>
              </a:solidFill>
              <a:latin typeface="Arial" charset="0"/>
              <a:cs typeface="Arial" charset="0"/>
            </a:endParaRPr>
          </a:p>
        </p:txBody>
      </p:sp>
      <p:graphicFrame>
        <p:nvGraphicFramePr>
          <p:cNvPr id="8" name="Chart 7"/>
          <p:cNvGraphicFramePr/>
          <p:nvPr/>
        </p:nvGraphicFramePr>
        <p:xfrm>
          <a:off x="5793802" y="1066785"/>
          <a:ext cx="3122171" cy="27368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5948674" y="3733800"/>
          <a:ext cx="3044202" cy="2743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9144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200" b="1" dirty="0">
                <a:solidFill>
                  <a:srgbClr val="005197"/>
                </a:solidFill>
                <a:latin typeface="Arial" pitchFamily="34" charset="0"/>
                <a:cs typeface="Arial" pitchFamily="34" charset="0"/>
              </a:rPr>
              <a:t>III. KẾ HOẠCH TÁI CẤU TRÚC TTF</a:t>
            </a:r>
          </a:p>
        </p:txBody>
      </p:sp>
      <p:sp>
        <p:nvSpPr>
          <p:cNvPr id="6" name="Content Placeholder 2"/>
          <p:cNvSpPr>
            <a:spLocks noGrp="1"/>
          </p:cNvSpPr>
          <p:nvPr>
            <p:ph idx="1"/>
          </p:nvPr>
        </p:nvSpPr>
        <p:spPr>
          <a:xfrm>
            <a:off x="0" y="1066800"/>
            <a:ext cx="5638800" cy="5486400"/>
          </a:xfrm>
        </p:spPr>
        <p:txBody>
          <a:bodyPr>
            <a:noAutofit/>
          </a:bodyPr>
          <a:lstStyle/>
          <a:p>
            <a:pPr algn="just">
              <a:buFont typeface="Arial" charset="0"/>
              <a:buNone/>
            </a:pPr>
            <a:r>
              <a:rPr lang="en-US" sz="1400" b="1" smtClean="0">
                <a:latin typeface="Arial" charset="0"/>
                <a:cs typeface="Arial" charset="0"/>
              </a:rPr>
              <a:t>Khôi phục hoạt động sản xuất – kinh doanh:</a:t>
            </a:r>
          </a:p>
          <a:p>
            <a:pPr algn="just">
              <a:buFont typeface="Arial" charset="0"/>
              <a:buNone/>
            </a:pPr>
            <a:endParaRPr lang="en-US" sz="1400" smtClean="0">
              <a:latin typeface="Arial" charset="0"/>
              <a:cs typeface="Arial" charset="0"/>
            </a:endParaRPr>
          </a:p>
          <a:p>
            <a:pPr algn="just">
              <a:buFont typeface="Calibri" pitchFamily="34" charset="0"/>
              <a:buAutoNum type="arabicPeriod"/>
            </a:pPr>
            <a:r>
              <a:rPr lang="en-US" sz="1400" smtClean="0">
                <a:latin typeface="Arial" charset="0"/>
                <a:cs typeface="Arial" charset="0"/>
              </a:rPr>
              <a:t>Khôi phục hoạt động sản xuất kinh doanh, dần nâng cao công suất hoạt động từ lúc sản xuất đình trệ từ công suất 40% từ T6/2013 đến tháng 6/2014 đã nâng lên 60% - 70% trong giai đoạn cuối năm 2014.</a:t>
            </a:r>
          </a:p>
          <a:p>
            <a:pPr algn="just">
              <a:buFont typeface="Calibri" pitchFamily="34" charset="0"/>
              <a:buAutoNum type="arabicPeriod"/>
            </a:pPr>
            <a:r>
              <a:rPr lang="en-US" sz="1400" smtClean="0">
                <a:latin typeface="Arial" charset="0"/>
                <a:cs typeface="Arial" charset="0"/>
              </a:rPr>
              <a:t>Tận dụng tốt lợi thế nguồn nguyên liệu dự trữ lớn (trước đây bị phong tỏa do là tài sản đảm bảo cho các khoản vay ngân hàng) và vùng nguyên liệu trồng đã đi vào giai đoạn khai thác. </a:t>
            </a:r>
          </a:p>
          <a:p>
            <a:pPr algn="just">
              <a:buFont typeface="Calibri" pitchFamily="34" charset="0"/>
              <a:buAutoNum type="arabicPeriod"/>
            </a:pPr>
            <a:endParaRPr lang="en-US" sz="1400" smtClean="0">
              <a:latin typeface="Arial" charset="0"/>
              <a:cs typeface="Arial" charset="0"/>
            </a:endParaRPr>
          </a:p>
          <a:p>
            <a:pPr algn="just">
              <a:buFont typeface="Arial" charset="0"/>
              <a:buNone/>
            </a:pPr>
            <a:r>
              <a:rPr lang="en-US" sz="1400" smtClean="0">
                <a:latin typeface="Arial" charset="0"/>
                <a:cs typeface="Arial" charset="0"/>
              </a:rPr>
              <a:t>	Từ 2015 bắt đầu khai thác khoản 1.000ha rừng (trong 13.000 ha rừng trồng đang sở hữu) sẽ được đưa vào kế hoạch khai thác luân kỳ. Mỗi 1.000ha khi khai thác với lợi nhuận ước tính thu  về khoảng 70 tỷ đồng. Về cơ bản, TTF sẽ chủ động được tới 100% nguyên liệu gỗ Tràm cho sản xuất và xuất khẩu sang Mỹ, Nhật Bản…</a:t>
            </a:r>
          </a:p>
          <a:p>
            <a:pPr algn="just">
              <a:buFont typeface="Calibri" pitchFamily="34" charset="0"/>
              <a:buAutoNum type="arabicPeriod"/>
            </a:pPr>
            <a:endParaRPr lang="en-US" sz="1400" smtClean="0">
              <a:latin typeface="Arial" charset="0"/>
              <a:cs typeface="Arial" charset="0"/>
            </a:endParaRPr>
          </a:p>
          <a:p>
            <a:pPr algn="just">
              <a:buFont typeface="Arial" charset="0"/>
              <a:buNone/>
            </a:pPr>
            <a:r>
              <a:rPr lang="en-US" sz="1400" smtClean="0">
                <a:latin typeface="Arial" charset="0"/>
                <a:cs typeface="Arial" charset="0"/>
              </a:rPr>
              <a:t>3.    Khôi phục lại quan hệ khách hàng cũ từ Châu Âu, mở rộng thị trường sang Mỹ, Nhật Bản…song song với việc mở rộng thị phần trong nước, tạo đầu ra cho sản phẩm, là nguồn doanh thu lớn cho TTF hàng năm.</a:t>
            </a:r>
          </a:p>
          <a:p>
            <a:pPr algn="just" eaLnBrk="1" hangingPunct="1">
              <a:lnSpc>
                <a:spcPct val="150000"/>
              </a:lnSpc>
              <a:buClr>
                <a:srgbClr val="0070C0"/>
              </a:buClr>
              <a:buFont typeface="Arial" charset="0"/>
              <a:buNone/>
            </a:pPr>
            <a:endParaRPr lang="en-US" sz="1400" smtClean="0">
              <a:solidFill>
                <a:srgbClr val="000000"/>
              </a:solidFill>
              <a:latin typeface="Arial" charset="0"/>
              <a:cs typeface="Arial" charset="0"/>
            </a:endParaRPr>
          </a:p>
        </p:txBody>
      </p:sp>
      <p:pic>
        <p:nvPicPr>
          <p:cNvPr id="46083" name="Picture 2"/>
          <p:cNvPicPr>
            <a:picLocks noChangeAspect="1" noChangeArrowheads="1"/>
          </p:cNvPicPr>
          <p:nvPr/>
        </p:nvPicPr>
        <p:blipFill>
          <a:blip r:embed="rId3"/>
          <a:srcRect/>
          <a:stretch>
            <a:fillRect/>
          </a:stretch>
        </p:blipFill>
        <p:spPr bwMode="auto">
          <a:xfrm>
            <a:off x="5638800" y="3810000"/>
            <a:ext cx="3505200" cy="2581275"/>
          </a:xfrm>
          <a:prstGeom prst="rect">
            <a:avLst/>
          </a:prstGeom>
          <a:noFill/>
          <a:ln w="9525">
            <a:noFill/>
            <a:miter lim="800000"/>
            <a:headEnd/>
            <a:tailEnd/>
          </a:ln>
        </p:spPr>
      </p:pic>
      <p:pic>
        <p:nvPicPr>
          <p:cNvPr id="46084" name="Picture 3"/>
          <p:cNvPicPr>
            <a:picLocks noChangeAspect="1" noChangeArrowheads="1"/>
          </p:cNvPicPr>
          <p:nvPr/>
        </p:nvPicPr>
        <p:blipFill>
          <a:blip r:embed="rId4"/>
          <a:srcRect/>
          <a:stretch>
            <a:fillRect/>
          </a:stretch>
        </p:blipFill>
        <p:spPr bwMode="auto">
          <a:xfrm>
            <a:off x="5619750" y="1066800"/>
            <a:ext cx="3524250"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33400"/>
            <a:ext cx="9144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200" b="1" dirty="0">
                <a:solidFill>
                  <a:srgbClr val="005197"/>
                </a:solidFill>
                <a:latin typeface="Arial" pitchFamily="34" charset="0"/>
                <a:cs typeface="Arial" pitchFamily="34" charset="0"/>
              </a:rPr>
              <a:t>     IV. PHÂN TÍCH SWOT &amp; BUSINESS MODEL</a:t>
            </a:r>
          </a:p>
        </p:txBody>
      </p:sp>
      <p:graphicFrame>
        <p:nvGraphicFramePr>
          <p:cNvPr id="9" name="Diagram 8"/>
          <p:cNvGraphicFramePr/>
          <p:nvPr/>
        </p:nvGraphicFramePr>
        <p:xfrm>
          <a:off x="304800" y="1143000"/>
          <a:ext cx="8534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68675" y="76200"/>
            <a:ext cx="2574925" cy="787400"/>
          </a:xfrm>
          <a:prstGeom prst="rect">
            <a:avLst/>
          </a:prstGeom>
          <a:solidFill>
            <a:srgbClr val="00517D"/>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lstStyle/>
          <a:p>
            <a:pPr algn="ctr">
              <a:lnSpc>
                <a:spcPct val="150000"/>
              </a:lnSpc>
              <a:defRPr/>
            </a:pPr>
            <a:r>
              <a:rPr lang="en-US" sz="1050" b="1" dirty="0">
                <a:solidFill>
                  <a:schemeClr val="bg1"/>
                </a:solidFill>
                <a:latin typeface="Tahoma" pitchFamily="34" charset="0"/>
                <a:cs typeface="Tahoma" pitchFamily="34" charset="0"/>
              </a:rPr>
              <a:t>BUSINESS MODEL </a:t>
            </a:r>
          </a:p>
          <a:p>
            <a:pPr algn="ctr">
              <a:lnSpc>
                <a:spcPct val="150000"/>
              </a:lnSpc>
              <a:defRPr/>
            </a:pPr>
            <a:r>
              <a:rPr lang="en-US" sz="1050" b="1" dirty="0">
                <a:solidFill>
                  <a:schemeClr val="bg1"/>
                </a:solidFill>
                <a:latin typeface="Tahoma" pitchFamily="34" charset="0"/>
                <a:cs typeface="Tahoma" pitchFamily="34" charset="0"/>
              </a:rPr>
              <a:t>CÔNG TY CỔ PHẦN TẬP ĐOÀN KỸ NGHÊ GỖ TRƯỜNG THÀNH</a:t>
            </a:r>
          </a:p>
          <a:p>
            <a:pPr algn="ctr">
              <a:defRPr/>
            </a:pPr>
            <a:r>
              <a:rPr lang="en-US" sz="900" b="1" dirty="0">
                <a:solidFill>
                  <a:schemeClr val="tx1"/>
                </a:solidFill>
                <a:latin typeface="Tahoma" pitchFamily="34" charset="0"/>
                <a:cs typeface="Tahoma" pitchFamily="34" charset="0"/>
              </a:rPr>
              <a:t> </a:t>
            </a:r>
          </a:p>
        </p:txBody>
      </p:sp>
      <p:sp>
        <p:nvSpPr>
          <p:cNvPr id="5" name="Flowchart: Decision 4"/>
          <p:cNvSpPr/>
          <p:nvPr/>
        </p:nvSpPr>
        <p:spPr>
          <a:xfrm>
            <a:off x="3124200" y="990600"/>
            <a:ext cx="3079750" cy="1360488"/>
          </a:xfrm>
          <a:prstGeom prst="flowChartDecision">
            <a:avLst/>
          </a:prstGeom>
          <a:ln>
            <a:solidFill>
              <a:srgbClr val="DD8047"/>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lstStyle/>
          <a:p>
            <a:pPr algn="ctr">
              <a:lnSpc>
                <a:spcPct val="125000"/>
              </a:lnSpc>
              <a:defRPr/>
            </a:pPr>
            <a:r>
              <a:rPr lang="en-US" sz="900" b="1" dirty="0">
                <a:solidFill>
                  <a:schemeClr val="tx1"/>
                </a:solidFill>
                <a:latin typeface="Tahoma" pitchFamily="34" charset="0"/>
                <a:cs typeface="Tahoma" pitchFamily="34" charset="0"/>
              </a:rPr>
              <a:t>MỤC TIÊU CHIẾN LƯỢC</a:t>
            </a:r>
          </a:p>
          <a:p>
            <a:pPr algn="ctr">
              <a:lnSpc>
                <a:spcPct val="125000"/>
              </a:lnSpc>
              <a:defRPr/>
            </a:pPr>
            <a:r>
              <a:rPr lang="vi-VN" sz="900" dirty="0">
                <a:solidFill>
                  <a:schemeClr val="tx1"/>
                </a:solidFill>
                <a:latin typeface="Tahoma" pitchFamily="34" charset="0"/>
                <a:cs typeface="Tahoma" pitchFamily="34" charset="0"/>
              </a:rPr>
              <a:t>TTF Group phấn đấu trở thành </a:t>
            </a:r>
            <a:r>
              <a:rPr lang="en-US" sz="900" dirty="0" err="1">
                <a:solidFill>
                  <a:schemeClr val="tx1"/>
                </a:solidFill>
                <a:latin typeface="Tahoma" pitchFamily="34" charset="0"/>
                <a:cs typeface="Tahoma" pitchFamily="34" charset="0"/>
              </a:rPr>
              <a:t>nhà</a:t>
            </a:r>
            <a:r>
              <a:rPr lang="en-US" sz="900" dirty="0">
                <a:solidFill>
                  <a:schemeClr val="tx1"/>
                </a:solidFill>
                <a:latin typeface="Tahoma" pitchFamily="34" charset="0"/>
                <a:cs typeface="Tahoma" pitchFamily="34" charset="0"/>
              </a:rPr>
              <a:t> </a:t>
            </a:r>
            <a:r>
              <a:rPr lang="en-US" sz="900" dirty="0" err="1">
                <a:solidFill>
                  <a:schemeClr val="tx1"/>
                </a:solidFill>
                <a:latin typeface="Tahoma" pitchFamily="34" charset="0"/>
                <a:cs typeface="Tahoma" pitchFamily="34" charset="0"/>
              </a:rPr>
              <a:t>chế</a:t>
            </a:r>
            <a:r>
              <a:rPr lang="en-US" sz="900" dirty="0">
                <a:solidFill>
                  <a:schemeClr val="tx1"/>
                </a:solidFill>
                <a:latin typeface="Tahoma" pitchFamily="34" charset="0"/>
                <a:cs typeface="Tahoma" pitchFamily="34" charset="0"/>
              </a:rPr>
              <a:t> </a:t>
            </a:r>
            <a:r>
              <a:rPr lang="en-US" sz="900" dirty="0" err="1">
                <a:solidFill>
                  <a:schemeClr val="tx1"/>
                </a:solidFill>
                <a:latin typeface="Tahoma" pitchFamily="34" charset="0"/>
                <a:cs typeface="Tahoma" pitchFamily="34" charset="0"/>
              </a:rPr>
              <a:t>biến</a:t>
            </a:r>
            <a:r>
              <a:rPr lang="en-US" sz="900" dirty="0">
                <a:solidFill>
                  <a:schemeClr val="tx1"/>
                </a:solidFill>
                <a:latin typeface="Tahoma" pitchFamily="34" charset="0"/>
                <a:cs typeface="Tahoma" pitchFamily="34" charset="0"/>
              </a:rPr>
              <a:t> </a:t>
            </a:r>
            <a:r>
              <a:rPr lang="en-US" sz="900" dirty="0" err="1">
                <a:solidFill>
                  <a:schemeClr val="tx1"/>
                </a:solidFill>
                <a:latin typeface="Tahoma" pitchFamily="34" charset="0"/>
                <a:cs typeface="Tahoma" pitchFamily="34" charset="0"/>
              </a:rPr>
              <a:t>gỗ</a:t>
            </a:r>
            <a:r>
              <a:rPr lang="en-US" sz="900" dirty="0">
                <a:solidFill>
                  <a:schemeClr val="tx1"/>
                </a:solidFill>
                <a:latin typeface="Tahoma" pitchFamily="34" charset="0"/>
                <a:cs typeface="Tahoma" pitchFamily="34" charset="0"/>
              </a:rPr>
              <a:t> </a:t>
            </a:r>
            <a:r>
              <a:rPr lang="en-US" sz="900" dirty="0" err="1">
                <a:solidFill>
                  <a:schemeClr val="tx1"/>
                </a:solidFill>
                <a:latin typeface="Tahoma" pitchFamily="34" charset="0"/>
                <a:cs typeface="Tahoma" pitchFamily="34" charset="0"/>
              </a:rPr>
              <a:t>số</a:t>
            </a:r>
            <a:r>
              <a:rPr lang="en-US" sz="900" dirty="0">
                <a:solidFill>
                  <a:schemeClr val="tx1"/>
                </a:solidFill>
                <a:latin typeface="Tahoma" pitchFamily="34" charset="0"/>
                <a:cs typeface="Tahoma" pitchFamily="34" charset="0"/>
              </a:rPr>
              <a:t> 1 </a:t>
            </a:r>
            <a:r>
              <a:rPr lang="en-US" sz="900" dirty="0" err="1">
                <a:solidFill>
                  <a:schemeClr val="tx1"/>
                </a:solidFill>
                <a:latin typeface="Tahoma" pitchFamily="34" charset="0"/>
                <a:cs typeface="Tahoma" pitchFamily="34" charset="0"/>
              </a:rPr>
              <a:t>Việt</a:t>
            </a:r>
            <a:r>
              <a:rPr lang="en-US" sz="900" dirty="0">
                <a:solidFill>
                  <a:schemeClr val="tx1"/>
                </a:solidFill>
                <a:latin typeface="Tahoma" pitchFamily="34" charset="0"/>
                <a:cs typeface="Tahoma" pitchFamily="34" charset="0"/>
              </a:rPr>
              <a:t> Nam</a:t>
            </a:r>
          </a:p>
        </p:txBody>
      </p:sp>
      <p:sp>
        <p:nvSpPr>
          <p:cNvPr id="6" name="Rectangle 5"/>
          <p:cNvSpPr/>
          <p:nvPr/>
        </p:nvSpPr>
        <p:spPr>
          <a:xfrm>
            <a:off x="457200" y="762000"/>
            <a:ext cx="2293938" cy="1447800"/>
          </a:xfrm>
          <a:prstGeom prst="rect">
            <a:avLst/>
          </a:prstGeom>
          <a:solidFill>
            <a:schemeClr val="accent1">
              <a:lumMod val="20000"/>
              <a:lumOff val="80000"/>
            </a:schemeClr>
          </a:solidFill>
          <a:ln>
            <a:solidFill>
              <a:srgbClr val="94B6D2"/>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a:lnSpc>
                <a:spcPct val="125000"/>
              </a:lnSpc>
              <a:defRPr/>
            </a:pPr>
            <a:r>
              <a:rPr lang="vi-VN" sz="700" b="1" dirty="0">
                <a:solidFill>
                  <a:schemeClr val="tx1"/>
                </a:solidFill>
                <a:latin typeface="Tahoma" pitchFamily="34" charset="0"/>
                <a:cs typeface="Tahoma" pitchFamily="34" charset="0"/>
              </a:rPr>
              <a:t>MẠNG LƯỚI ĐỐI TÁC:</a:t>
            </a:r>
          </a:p>
          <a:p>
            <a:pPr algn="just">
              <a:lnSpc>
                <a:spcPct val="125000"/>
              </a:lnSpc>
              <a:defRPr/>
            </a:pPr>
            <a:r>
              <a:rPr lang="en-US" sz="700" dirty="0">
                <a:solidFill>
                  <a:schemeClr val="tx1"/>
                </a:solidFill>
                <a:latin typeface="Tahoma" pitchFamily="34" charset="0"/>
                <a:cs typeface="Tahoma" pitchFamily="34" charset="0"/>
              </a:rPr>
              <a:t>TTF</a:t>
            </a:r>
            <a:r>
              <a:rPr lang="en-US" sz="700" b="1" dirty="0">
                <a:solidFill>
                  <a:schemeClr val="tx1"/>
                </a:solidFill>
                <a:latin typeface="Tahoma" pitchFamily="34" charset="0"/>
                <a:cs typeface="Tahoma" pitchFamily="34" charset="0"/>
              </a:rPr>
              <a:t> </a:t>
            </a:r>
            <a:r>
              <a:rPr lang="vi-VN" sz="700" dirty="0">
                <a:solidFill>
                  <a:schemeClr val="tx1"/>
                </a:solidFill>
                <a:latin typeface="Tahoma" pitchFamily="34" charset="0"/>
                <a:cs typeface="Tahoma" pitchFamily="34" charset="0"/>
              </a:rPr>
              <a:t>có mối quan hệ mật thiết với các </a:t>
            </a:r>
            <a:r>
              <a:rPr lang="en-US" sz="700" dirty="0" err="1">
                <a:solidFill>
                  <a:schemeClr val="tx1"/>
                </a:solidFill>
                <a:latin typeface="Tahoma" pitchFamily="34" charset="0"/>
                <a:cs typeface="Tahoma" pitchFamily="34" charset="0"/>
              </a:rPr>
              <a:t>đối</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tác</a:t>
            </a:r>
            <a:r>
              <a:rPr lang="en-US" sz="700" dirty="0">
                <a:solidFill>
                  <a:schemeClr val="tx1"/>
                </a:solidFill>
                <a:latin typeface="Tahoma" pitchFamily="34" charset="0"/>
                <a:cs typeface="Tahoma" pitchFamily="34" charset="0"/>
              </a:rPr>
              <a:t>:</a:t>
            </a:r>
          </a:p>
          <a:p>
            <a:pPr marL="114300" indent="-114300" algn="just">
              <a:lnSpc>
                <a:spcPct val="125000"/>
              </a:lnSpc>
              <a:buFont typeface="Arial" pitchFamily="34" charset="0"/>
              <a:buChar char="•"/>
              <a:defRPr/>
            </a:pPr>
            <a:r>
              <a:rPr lang="vi-VN" sz="700" b="1" dirty="0">
                <a:solidFill>
                  <a:schemeClr val="tx1"/>
                </a:solidFill>
                <a:latin typeface="Tahoma" pitchFamily="34" charset="0"/>
                <a:cs typeface="Tahoma" pitchFamily="34" charset="0"/>
              </a:rPr>
              <a:t>Các tổ chức tài chính có tiềm lực: </a:t>
            </a:r>
            <a:r>
              <a:rPr lang="vi-VN" sz="700" dirty="0">
                <a:solidFill>
                  <a:schemeClr val="tx1"/>
                </a:solidFill>
                <a:latin typeface="Tahoma" pitchFamily="34" charset="0"/>
                <a:cs typeface="Tahoma" pitchFamily="34" charset="0"/>
              </a:rPr>
              <a:t>Ngân hàng</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Việt</a:t>
            </a:r>
            <a:r>
              <a:rPr lang="en-US" sz="700" dirty="0">
                <a:solidFill>
                  <a:schemeClr val="tx1"/>
                </a:solidFill>
                <a:latin typeface="Tahoma" pitchFamily="34" charset="0"/>
                <a:cs typeface="Tahoma" pitchFamily="34" charset="0"/>
              </a:rPr>
              <a:t> Á</a:t>
            </a:r>
          </a:p>
          <a:p>
            <a:pPr marL="114300" indent="-114300" algn="just">
              <a:lnSpc>
                <a:spcPct val="125000"/>
              </a:lnSpc>
              <a:buFont typeface="Arial" pitchFamily="34" charset="0"/>
              <a:buChar char="•"/>
              <a:defRPr/>
            </a:pPr>
            <a:r>
              <a:rPr lang="en-US" sz="700" b="1" dirty="0" err="1">
                <a:solidFill>
                  <a:schemeClr val="tx1"/>
                </a:solidFill>
                <a:latin typeface="Tahoma" pitchFamily="34" charset="0"/>
                <a:cs typeface="Tahoma" pitchFamily="34" charset="0"/>
              </a:rPr>
              <a:t>Đối</a:t>
            </a:r>
            <a:r>
              <a:rPr lang="en-US" sz="700" b="1" dirty="0">
                <a:solidFill>
                  <a:schemeClr val="tx1"/>
                </a:solidFill>
                <a:latin typeface="Tahoma" pitchFamily="34" charset="0"/>
                <a:cs typeface="Tahoma" pitchFamily="34" charset="0"/>
              </a:rPr>
              <a:t> </a:t>
            </a:r>
            <a:r>
              <a:rPr lang="en-US" sz="700" b="1" dirty="0" err="1">
                <a:solidFill>
                  <a:schemeClr val="tx1"/>
                </a:solidFill>
                <a:latin typeface="Tahoma" pitchFamily="34" charset="0"/>
                <a:cs typeface="Tahoma" pitchFamily="34" charset="0"/>
              </a:rPr>
              <a:t>tác</a:t>
            </a:r>
            <a:r>
              <a:rPr lang="en-US" sz="700" b="1" dirty="0">
                <a:solidFill>
                  <a:schemeClr val="tx1"/>
                </a:solidFill>
                <a:latin typeface="Tahoma" pitchFamily="34" charset="0"/>
                <a:cs typeface="Tahoma" pitchFamily="34" charset="0"/>
              </a:rPr>
              <a:t> </a:t>
            </a:r>
            <a:r>
              <a:rPr lang="en-US" sz="700" b="1" dirty="0" err="1">
                <a:solidFill>
                  <a:schemeClr val="tx1"/>
                </a:solidFill>
                <a:latin typeface="Tahoma" pitchFamily="34" charset="0"/>
                <a:cs typeface="Tahoma" pitchFamily="34" charset="0"/>
              </a:rPr>
              <a:t>nước</a:t>
            </a:r>
            <a:r>
              <a:rPr lang="en-US" sz="700" b="1" dirty="0">
                <a:solidFill>
                  <a:schemeClr val="tx1"/>
                </a:solidFill>
                <a:latin typeface="Tahoma" pitchFamily="34" charset="0"/>
                <a:cs typeface="Tahoma" pitchFamily="34" charset="0"/>
              </a:rPr>
              <a:t> </a:t>
            </a:r>
            <a:r>
              <a:rPr lang="en-US" sz="700" b="1" dirty="0" err="1">
                <a:solidFill>
                  <a:schemeClr val="tx1"/>
                </a:solidFill>
                <a:latin typeface="Tahoma" pitchFamily="34" charset="0"/>
                <a:cs typeface="Tahoma" pitchFamily="34" charset="0"/>
              </a:rPr>
              <a:t>ngoài</a:t>
            </a:r>
            <a:r>
              <a:rPr lang="en-US" sz="700" b="1"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tập</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đoàn</a:t>
            </a:r>
            <a:r>
              <a:rPr lang="en-US" sz="700" dirty="0">
                <a:solidFill>
                  <a:schemeClr val="tx1"/>
                </a:solidFill>
                <a:latin typeface="Tahoma" pitchFamily="34" charset="0"/>
                <a:cs typeface="Tahoma" pitchFamily="34" charset="0"/>
              </a:rPr>
              <a:t> OJC</a:t>
            </a:r>
            <a:endParaRPr lang="vi-VN" sz="700" dirty="0">
              <a:solidFill>
                <a:schemeClr val="tx1"/>
              </a:solidFill>
              <a:latin typeface="Tahoma" pitchFamily="34" charset="0"/>
              <a:cs typeface="Tahoma" pitchFamily="34" charset="0"/>
            </a:endParaRPr>
          </a:p>
          <a:p>
            <a:pPr marL="114300" indent="-114300" algn="just">
              <a:lnSpc>
                <a:spcPct val="125000"/>
              </a:lnSpc>
              <a:buFont typeface="Arial" pitchFamily="34" charset="0"/>
              <a:buChar char="•"/>
              <a:defRPr/>
            </a:pPr>
            <a:endParaRPr lang="en-US" sz="700" dirty="0">
              <a:solidFill>
                <a:schemeClr val="tx1"/>
              </a:solidFill>
              <a:latin typeface="Tahoma" pitchFamily="34" charset="0"/>
              <a:cs typeface="Tahoma" pitchFamily="34" charset="0"/>
            </a:endParaRPr>
          </a:p>
        </p:txBody>
      </p:sp>
      <p:sp>
        <p:nvSpPr>
          <p:cNvPr id="7" name="Rectangle 6"/>
          <p:cNvSpPr/>
          <p:nvPr/>
        </p:nvSpPr>
        <p:spPr>
          <a:xfrm>
            <a:off x="6545263" y="762000"/>
            <a:ext cx="2259012" cy="1447800"/>
          </a:xfrm>
          <a:prstGeom prst="rect">
            <a:avLst/>
          </a:prstGeom>
          <a:solidFill>
            <a:schemeClr val="accent1">
              <a:lumMod val="20000"/>
              <a:lumOff val="80000"/>
            </a:schemeClr>
          </a:solidFill>
          <a:ln>
            <a:solidFill>
              <a:srgbClr val="94B6D2"/>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a:lnSpc>
                <a:spcPct val="125000"/>
              </a:lnSpc>
              <a:defRPr/>
            </a:pPr>
            <a:r>
              <a:rPr lang="vi-VN" sz="700" b="1" dirty="0">
                <a:solidFill>
                  <a:schemeClr val="tx1"/>
                </a:solidFill>
                <a:latin typeface="Tahoma" pitchFamily="34" charset="0"/>
                <a:cs typeface="Tahoma" pitchFamily="34" charset="0"/>
              </a:rPr>
              <a:t>QUAN HỆ NHÀ ĐẦU TƯ(IR)</a:t>
            </a:r>
          </a:p>
          <a:p>
            <a:pPr marL="171450" indent="-171450" algn="just">
              <a:lnSpc>
                <a:spcPct val="125000"/>
              </a:lnSpc>
              <a:buFont typeface="Wingdings" pitchFamily="2" charset="2"/>
              <a:buChar char="§"/>
              <a:defRPr/>
            </a:pPr>
            <a:r>
              <a:rPr lang="en-US" sz="700" dirty="0">
                <a:solidFill>
                  <a:schemeClr val="tx1"/>
                </a:solidFill>
                <a:latin typeface="Tahoma" pitchFamily="34" charset="0"/>
                <a:cs typeface="Tahoma" pitchFamily="34" charset="0"/>
              </a:rPr>
              <a:t>TTF</a:t>
            </a:r>
            <a:r>
              <a:rPr lang="vi-VN" sz="700" dirty="0">
                <a:solidFill>
                  <a:schemeClr val="tx1"/>
                </a:solidFill>
                <a:latin typeface="Tahoma" pitchFamily="34" charset="0"/>
                <a:cs typeface="Tahoma" pitchFamily="34" charset="0"/>
              </a:rPr>
              <a:t> sử dụng nhiều kênh truyền thông(website, Internet, báo chí...) nhằm chuyển tải </a:t>
            </a:r>
            <a:r>
              <a:rPr lang="en-US" sz="700" dirty="0" err="1">
                <a:solidFill>
                  <a:schemeClr val="tx1"/>
                </a:solidFill>
                <a:latin typeface="Tahoma" pitchFamily="34" charset="0"/>
                <a:cs typeface="Tahoma" pitchFamily="34" charset="0"/>
              </a:rPr>
              <a:t>thông</a:t>
            </a:r>
            <a:r>
              <a:rPr lang="en-US" sz="700" dirty="0">
                <a:solidFill>
                  <a:schemeClr val="tx1"/>
                </a:solidFill>
                <a:latin typeface="Tahoma" pitchFamily="34" charset="0"/>
                <a:cs typeface="Tahoma" pitchFamily="34" charset="0"/>
              </a:rPr>
              <a:t> tin </a:t>
            </a:r>
            <a:r>
              <a:rPr lang="vi-VN" sz="700" dirty="0">
                <a:solidFill>
                  <a:schemeClr val="tx1"/>
                </a:solidFill>
                <a:latin typeface="Tahoma" pitchFamily="34" charset="0"/>
                <a:cs typeface="Tahoma" pitchFamily="34" charset="0"/>
              </a:rPr>
              <a:t>tới mọi nhà đầu tư trên thị trường.</a:t>
            </a:r>
          </a:p>
          <a:p>
            <a:pPr marL="171450" indent="-171450" algn="just">
              <a:lnSpc>
                <a:spcPct val="125000"/>
              </a:lnSpc>
              <a:buFont typeface="Wingdings" pitchFamily="2" charset="2"/>
              <a:buChar char="§"/>
              <a:defRPr/>
            </a:pPr>
            <a:r>
              <a:rPr lang="en-US" sz="700" dirty="0">
                <a:solidFill>
                  <a:schemeClr val="tx1"/>
                </a:solidFill>
                <a:latin typeface="Tahoma" pitchFamily="34" charset="0"/>
                <a:cs typeface="Tahoma" pitchFamily="34" charset="0"/>
              </a:rPr>
              <a:t>TTF</a:t>
            </a:r>
            <a:r>
              <a:rPr lang="vi-VN" sz="700" dirty="0">
                <a:solidFill>
                  <a:schemeClr val="tx1"/>
                </a:solidFill>
                <a:latin typeface="Tahoma" pitchFamily="34" charset="0"/>
                <a:cs typeface="Tahoma" pitchFamily="34" charset="0"/>
              </a:rPr>
              <a:t> cam kết</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chủ</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động</a:t>
            </a:r>
            <a:r>
              <a:rPr lang="vi-VN" sz="700" dirty="0">
                <a:solidFill>
                  <a:schemeClr val="tx1"/>
                </a:solidFill>
                <a:latin typeface="Tahoma" pitchFamily="34" charset="0"/>
                <a:cs typeface="Tahoma" pitchFamily="34" charset="0"/>
              </a:rPr>
              <a:t> truyền đạt thông tin đến đối tác đầu tư </a:t>
            </a:r>
            <a:r>
              <a:rPr lang="en-US" sz="700" dirty="0">
                <a:solidFill>
                  <a:schemeClr val="tx1"/>
                </a:solidFill>
                <a:latin typeface="Tahoma" pitchFamily="34" charset="0"/>
                <a:cs typeface="Tahoma" pitchFamily="34" charset="0"/>
              </a:rPr>
              <a:t>t</a:t>
            </a:r>
            <a:r>
              <a:rPr lang="vi-VN" sz="700" dirty="0">
                <a:solidFill>
                  <a:schemeClr val="tx1"/>
                </a:solidFill>
                <a:latin typeface="Tahoma" pitchFamily="34" charset="0"/>
                <a:cs typeface="Tahoma" pitchFamily="34" charset="0"/>
              </a:rPr>
              <a:t>rong và ngoài nước, các quỹ đầu tư, cổ đông hiện hữu, các nhà phân tích luôn đảm bảo các yếu tố: </a:t>
            </a:r>
            <a:r>
              <a:rPr lang="vi-VN" sz="700" b="1" dirty="0">
                <a:solidFill>
                  <a:schemeClr val="tx1"/>
                </a:solidFill>
                <a:latin typeface="Tahoma" pitchFamily="34" charset="0"/>
                <a:cs typeface="Tahoma" pitchFamily="34" charset="0"/>
              </a:rPr>
              <a:t>Chính xác, Kịp thời, Minh bạch.</a:t>
            </a:r>
            <a:endParaRPr lang="en-US" sz="700" b="1" dirty="0">
              <a:solidFill>
                <a:schemeClr val="tx1"/>
              </a:solidFill>
              <a:latin typeface="Tahoma" pitchFamily="34" charset="0"/>
              <a:cs typeface="Tahoma" pitchFamily="34" charset="0"/>
            </a:endParaRPr>
          </a:p>
        </p:txBody>
      </p:sp>
      <p:sp>
        <p:nvSpPr>
          <p:cNvPr id="8" name="Rounded Rectangle 7"/>
          <p:cNvSpPr/>
          <p:nvPr/>
        </p:nvSpPr>
        <p:spPr>
          <a:xfrm>
            <a:off x="3527425" y="2438400"/>
            <a:ext cx="2263775" cy="1752600"/>
          </a:xfrm>
          <a:prstGeom prst="roundRect">
            <a:avLst>
              <a:gd name="adj" fmla="val 12545"/>
            </a:avLst>
          </a:prstGeom>
          <a:solidFill>
            <a:srgbClr val="CBD9D5"/>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a:lstStyle/>
          <a:p>
            <a:pPr algn="ctr">
              <a:lnSpc>
                <a:spcPct val="102000"/>
              </a:lnSpc>
              <a:spcBef>
                <a:spcPts val="400"/>
              </a:spcBef>
              <a:spcAft>
                <a:spcPts val="400"/>
              </a:spcAft>
              <a:defRPr/>
            </a:pPr>
            <a:r>
              <a:rPr lang="vi-VN" sz="700" b="1" dirty="0">
                <a:solidFill>
                  <a:schemeClr val="tx1"/>
                </a:solidFill>
                <a:latin typeface="Tahoma" pitchFamily="34" charset="0"/>
                <a:cs typeface="Tahoma" pitchFamily="34" charset="0"/>
              </a:rPr>
              <a:t>CÁC </a:t>
            </a:r>
            <a:r>
              <a:rPr lang="en-US" sz="700" b="1" dirty="0">
                <a:solidFill>
                  <a:schemeClr val="tx1"/>
                </a:solidFill>
                <a:latin typeface="Tahoma" pitchFamily="34" charset="0"/>
                <a:cs typeface="Tahoma" pitchFamily="34" charset="0"/>
              </a:rPr>
              <a:t>NHÀ MÁY VÀ DỰ ÁN TRỒNG RỪNG</a:t>
            </a:r>
            <a:endParaRPr lang="vi-VN" sz="700" b="1" dirty="0">
              <a:solidFill>
                <a:schemeClr val="tx1"/>
              </a:solidFill>
              <a:latin typeface="Tahoma" pitchFamily="34" charset="0"/>
              <a:cs typeface="Tahoma" pitchFamily="34" charset="0"/>
            </a:endParaRPr>
          </a:p>
          <a:p>
            <a:pPr marL="174625" indent="-174625" algn="just">
              <a:buFont typeface="+mj-lt"/>
              <a:buAutoNum type="arabicPeriod"/>
              <a:defRPr/>
            </a:pPr>
            <a:r>
              <a:rPr lang="en-US" sz="800" b="1" dirty="0" err="1">
                <a:latin typeface="Tahoma" pitchFamily="34" charset="0"/>
                <a:cs typeface="Tahoma" pitchFamily="34" charset="0"/>
              </a:rPr>
              <a:t>Nhà</a:t>
            </a:r>
            <a:r>
              <a:rPr lang="en-US" sz="800" b="1" dirty="0">
                <a:latin typeface="Tahoma" pitchFamily="34" charset="0"/>
                <a:cs typeface="Tahoma" pitchFamily="34" charset="0"/>
              </a:rPr>
              <a:t> </a:t>
            </a:r>
            <a:r>
              <a:rPr lang="en-US" sz="800" b="1" dirty="0" err="1">
                <a:latin typeface="Tahoma" pitchFamily="34" charset="0"/>
                <a:cs typeface="Tahoma" pitchFamily="34" charset="0"/>
              </a:rPr>
              <a:t>máy</a:t>
            </a:r>
            <a:r>
              <a:rPr lang="en-US" sz="800" b="1" dirty="0">
                <a:latin typeface="Tahoma" pitchFamily="34" charset="0"/>
                <a:cs typeface="Tahoma" pitchFamily="34" charset="0"/>
              </a:rPr>
              <a:t>:</a:t>
            </a:r>
            <a:r>
              <a:rPr lang="en-US" sz="800" dirty="0">
                <a:latin typeface="Tahoma" pitchFamily="34" charset="0"/>
                <a:cs typeface="Tahoma" pitchFamily="34" charset="0"/>
              </a:rPr>
              <a:t> </a:t>
            </a:r>
            <a:r>
              <a:rPr lang="vi-VN" sz="800" dirty="0">
                <a:latin typeface="Tahoma" pitchFamily="34" charset="0"/>
                <a:cs typeface="Tahoma" pitchFamily="34" charset="0"/>
              </a:rPr>
              <a:t>02 tại Phú Yên 02 tại EaH’ Leo, Dak Lak 01 tại Thủ Đức, TPHCM 03 tại Tân Uyên, Bình Dương Tổng diện tích 40 hecta</a:t>
            </a:r>
            <a:r>
              <a:rPr lang="en-US" sz="800" dirty="0">
                <a:latin typeface="Tahoma" pitchFamily="34" charset="0"/>
                <a:cs typeface="Tahoma" pitchFamily="34" charset="0"/>
              </a:rPr>
              <a:t>.</a:t>
            </a:r>
          </a:p>
          <a:p>
            <a:pPr marL="174625" indent="-174625" algn="just">
              <a:buFont typeface="+mj-lt"/>
              <a:buAutoNum type="arabicPeriod"/>
              <a:defRPr/>
            </a:pPr>
            <a:r>
              <a:rPr lang="en-US" sz="800" b="1" dirty="0" err="1">
                <a:latin typeface="Tahoma" pitchFamily="34" charset="0"/>
                <a:cs typeface="Tahoma" pitchFamily="34" charset="0"/>
              </a:rPr>
              <a:t>Công</a:t>
            </a:r>
            <a:r>
              <a:rPr lang="en-US" sz="800" b="1" dirty="0">
                <a:latin typeface="Tahoma" pitchFamily="34" charset="0"/>
                <a:cs typeface="Tahoma" pitchFamily="34" charset="0"/>
              </a:rPr>
              <a:t> </a:t>
            </a:r>
            <a:r>
              <a:rPr lang="en-US" sz="800" b="1" dirty="0" err="1">
                <a:latin typeface="Tahoma" pitchFamily="34" charset="0"/>
                <a:cs typeface="Tahoma" pitchFamily="34" charset="0"/>
              </a:rPr>
              <a:t>ty</a:t>
            </a:r>
            <a:r>
              <a:rPr lang="en-US" sz="800" b="1" dirty="0">
                <a:latin typeface="Tahoma" pitchFamily="34" charset="0"/>
                <a:cs typeface="Tahoma" pitchFamily="34" charset="0"/>
              </a:rPr>
              <a:t> </a:t>
            </a:r>
            <a:r>
              <a:rPr lang="en-US" sz="800" b="1" dirty="0" err="1">
                <a:latin typeface="Tahoma" pitchFamily="34" charset="0"/>
                <a:cs typeface="Tahoma" pitchFamily="34" charset="0"/>
              </a:rPr>
              <a:t>trồng</a:t>
            </a:r>
            <a:r>
              <a:rPr lang="en-US" sz="800" b="1" dirty="0">
                <a:latin typeface="Tahoma" pitchFamily="34" charset="0"/>
                <a:cs typeface="Tahoma" pitchFamily="34" charset="0"/>
              </a:rPr>
              <a:t> </a:t>
            </a:r>
            <a:r>
              <a:rPr lang="en-US" sz="800" b="1" dirty="0" err="1">
                <a:latin typeface="Tahoma" pitchFamily="34" charset="0"/>
                <a:cs typeface="Tahoma" pitchFamily="34" charset="0"/>
              </a:rPr>
              <a:t>rừng</a:t>
            </a:r>
            <a:r>
              <a:rPr lang="en-US" sz="800" b="1" dirty="0">
                <a:latin typeface="Tahoma" pitchFamily="34" charset="0"/>
                <a:cs typeface="Tahoma" pitchFamily="34" charset="0"/>
              </a:rPr>
              <a:t>: </a:t>
            </a:r>
            <a:r>
              <a:rPr lang="vi-VN" sz="800" dirty="0">
                <a:latin typeface="Tahoma" pitchFamily="34" charset="0"/>
                <a:cs typeface="Tahoma" pitchFamily="34" charset="0"/>
              </a:rPr>
              <a:t>03 công ty và 01 lâm trường trồng rừng tại Dak Nông, Dak Lak, Phú Yên</a:t>
            </a:r>
            <a:r>
              <a:rPr lang="en-US" sz="800" dirty="0">
                <a:latin typeface="Tahoma" pitchFamily="34" charset="0"/>
                <a:cs typeface="Tahoma" pitchFamily="34" charset="0"/>
              </a:rPr>
              <a:t>. </a:t>
            </a:r>
            <a:r>
              <a:rPr lang="vi-VN" sz="800" dirty="0">
                <a:latin typeface="Tahoma" pitchFamily="34" charset="0"/>
                <a:cs typeface="Tahoma" pitchFamily="34" charset="0"/>
              </a:rPr>
              <a:t>Tổng dự án 100.000</a:t>
            </a:r>
            <a:r>
              <a:rPr lang="en-US" sz="800" dirty="0">
                <a:latin typeface="Tahoma" pitchFamily="34" charset="0"/>
                <a:cs typeface="Tahoma" pitchFamily="34" charset="0"/>
              </a:rPr>
              <a:t> ha</a:t>
            </a:r>
            <a:r>
              <a:rPr lang="vi-VN" sz="800" dirty="0">
                <a:latin typeface="Tahoma" pitchFamily="34" charset="0"/>
                <a:cs typeface="Tahoma" pitchFamily="34" charset="0"/>
              </a:rPr>
              <a:t> rừng trồng</a:t>
            </a:r>
            <a:endParaRPr lang="en-US" sz="800" dirty="0">
              <a:latin typeface="Tahoma" pitchFamily="34" charset="0"/>
              <a:cs typeface="Tahoma" pitchFamily="34" charset="0"/>
            </a:endParaRPr>
          </a:p>
          <a:p>
            <a:pPr marL="174625" indent="-174625" algn="just">
              <a:buFont typeface="+mj-lt"/>
              <a:buAutoNum type="arabicPeriod"/>
              <a:defRPr/>
            </a:pPr>
            <a:r>
              <a:rPr lang="en-US" sz="800" b="1" dirty="0" err="1">
                <a:latin typeface="Tahoma" pitchFamily="34" charset="0"/>
                <a:cs typeface="Tahoma" pitchFamily="34" charset="0"/>
              </a:rPr>
              <a:t>Các</a:t>
            </a:r>
            <a:r>
              <a:rPr lang="en-US" sz="800" b="1" dirty="0">
                <a:latin typeface="Tahoma" pitchFamily="34" charset="0"/>
                <a:cs typeface="Tahoma" pitchFamily="34" charset="0"/>
              </a:rPr>
              <a:t> </a:t>
            </a:r>
            <a:r>
              <a:rPr lang="en-US" sz="800" b="1" dirty="0" err="1">
                <a:latin typeface="Tahoma" pitchFamily="34" charset="0"/>
                <a:cs typeface="Tahoma" pitchFamily="34" charset="0"/>
              </a:rPr>
              <a:t>công</a:t>
            </a:r>
            <a:r>
              <a:rPr lang="en-US" sz="800" b="1" dirty="0">
                <a:latin typeface="Tahoma" pitchFamily="34" charset="0"/>
                <a:cs typeface="Tahoma" pitchFamily="34" charset="0"/>
              </a:rPr>
              <a:t> </a:t>
            </a:r>
            <a:r>
              <a:rPr lang="en-US" sz="800" b="1" dirty="0" err="1">
                <a:latin typeface="Tahoma" pitchFamily="34" charset="0"/>
                <a:cs typeface="Tahoma" pitchFamily="34" charset="0"/>
              </a:rPr>
              <a:t>ty</a:t>
            </a:r>
            <a:r>
              <a:rPr lang="en-US" sz="800" b="1" dirty="0">
                <a:latin typeface="Tahoma" pitchFamily="34" charset="0"/>
                <a:cs typeface="Tahoma" pitchFamily="34" charset="0"/>
              </a:rPr>
              <a:t> </a:t>
            </a:r>
            <a:r>
              <a:rPr lang="en-US" sz="800" b="1" dirty="0" err="1">
                <a:latin typeface="Tahoma" pitchFamily="34" charset="0"/>
                <a:cs typeface="Tahoma" pitchFamily="34" charset="0"/>
              </a:rPr>
              <a:t>khác</a:t>
            </a:r>
            <a:r>
              <a:rPr lang="en-US" sz="800" b="1" dirty="0">
                <a:latin typeface="Tahoma" pitchFamily="34" charset="0"/>
                <a:cs typeface="Tahoma" pitchFamily="34" charset="0"/>
              </a:rPr>
              <a:t>: </a:t>
            </a:r>
            <a:r>
              <a:rPr lang="en-US" sz="800" dirty="0" err="1">
                <a:latin typeface="Tahoma" pitchFamily="34" charset="0"/>
                <a:cs typeface="Tahoma" pitchFamily="34" charset="0"/>
              </a:rPr>
              <a:t>bao</a:t>
            </a:r>
            <a:r>
              <a:rPr lang="en-US" sz="800" dirty="0">
                <a:latin typeface="Tahoma" pitchFamily="34" charset="0"/>
                <a:cs typeface="Tahoma" pitchFamily="34" charset="0"/>
              </a:rPr>
              <a:t> </a:t>
            </a:r>
            <a:r>
              <a:rPr lang="en-US" sz="800" dirty="0" err="1">
                <a:latin typeface="Tahoma" pitchFamily="34" charset="0"/>
                <a:cs typeface="Tahoma" pitchFamily="34" charset="0"/>
              </a:rPr>
              <a:t>bì</a:t>
            </a:r>
            <a:r>
              <a:rPr lang="en-US" sz="800" dirty="0">
                <a:latin typeface="Tahoma" pitchFamily="34" charset="0"/>
                <a:cs typeface="Tahoma" pitchFamily="34" charset="0"/>
              </a:rPr>
              <a:t>, BĐS, </a:t>
            </a:r>
            <a:r>
              <a:rPr lang="en-US" sz="800" dirty="0" err="1">
                <a:latin typeface="Tahoma" pitchFamily="34" charset="0"/>
                <a:cs typeface="Tahoma" pitchFamily="34" charset="0"/>
              </a:rPr>
              <a:t>gạch</a:t>
            </a:r>
            <a:endParaRPr lang="vi-VN" sz="800" b="1" dirty="0">
              <a:latin typeface="Tahoma" pitchFamily="34" charset="0"/>
              <a:cs typeface="Tahoma" pitchFamily="34" charset="0"/>
            </a:endParaRPr>
          </a:p>
          <a:p>
            <a:pPr marL="174625" indent="-174625" algn="just">
              <a:lnSpc>
                <a:spcPct val="102000"/>
              </a:lnSpc>
              <a:spcBef>
                <a:spcPts val="400"/>
              </a:spcBef>
              <a:spcAft>
                <a:spcPts val="400"/>
              </a:spcAft>
              <a:buFont typeface="+mj-lt"/>
              <a:buAutoNum type="arabicPeriod"/>
              <a:defRPr/>
            </a:pPr>
            <a:endParaRPr lang="en-US" sz="700" b="1" dirty="0">
              <a:solidFill>
                <a:schemeClr val="tx1"/>
              </a:solidFill>
              <a:latin typeface="Times New Roman" pitchFamily="18" charset="0"/>
              <a:cs typeface="Times New Roman" pitchFamily="18" charset="0"/>
            </a:endParaRPr>
          </a:p>
        </p:txBody>
      </p:sp>
      <p:sp>
        <p:nvSpPr>
          <p:cNvPr id="9" name="Rectangle 8"/>
          <p:cNvSpPr/>
          <p:nvPr/>
        </p:nvSpPr>
        <p:spPr>
          <a:xfrm>
            <a:off x="457200" y="2333625"/>
            <a:ext cx="2293938" cy="1514475"/>
          </a:xfrm>
          <a:prstGeom prst="rect">
            <a:avLst/>
          </a:prstGeom>
          <a:solidFill>
            <a:schemeClr val="accent6">
              <a:lumMod val="20000"/>
              <a:lumOff val="80000"/>
            </a:schemeClr>
          </a:solidFill>
          <a:ln>
            <a:solidFill>
              <a:srgbClr val="94B6D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125000"/>
              </a:lnSpc>
              <a:defRPr/>
            </a:pPr>
            <a:r>
              <a:rPr lang="vi-VN" sz="700" b="1" dirty="0">
                <a:solidFill>
                  <a:schemeClr val="tx1"/>
                </a:solidFill>
                <a:latin typeface="Tahoma" pitchFamily="34" charset="0"/>
                <a:cs typeface="Tahoma" pitchFamily="34" charset="0"/>
              </a:rPr>
              <a:t>NGUỒN LỰC CHÍNH YẾU</a:t>
            </a:r>
          </a:p>
          <a:p>
            <a:pPr algn="just">
              <a:lnSpc>
                <a:spcPct val="125000"/>
              </a:lnSpc>
              <a:defRPr/>
            </a:pPr>
            <a:r>
              <a:rPr lang="en-US" sz="700" b="1" dirty="0" err="1">
                <a:solidFill>
                  <a:schemeClr val="tx1"/>
                </a:solidFill>
                <a:latin typeface="Tahoma" pitchFamily="34" charset="0"/>
                <a:cs typeface="Tahoma" pitchFamily="34" charset="0"/>
              </a:rPr>
              <a:t>Vị</a:t>
            </a:r>
            <a:r>
              <a:rPr lang="en-US" sz="700" b="1" dirty="0">
                <a:solidFill>
                  <a:schemeClr val="tx1"/>
                </a:solidFill>
                <a:latin typeface="Tahoma" pitchFamily="34" charset="0"/>
                <a:cs typeface="Tahoma" pitchFamily="34" charset="0"/>
              </a:rPr>
              <a:t> </a:t>
            </a:r>
            <a:r>
              <a:rPr lang="en-US" sz="700" b="1" dirty="0" err="1">
                <a:solidFill>
                  <a:schemeClr val="tx1"/>
                </a:solidFill>
                <a:latin typeface="Tahoma" pitchFamily="34" charset="0"/>
                <a:cs typeface="Tahoma" pitchFamily="34" charset="0"/>
              </a:rPr>
              <a:t>thế</a:t>
            </a:r>
            <a:r>
              <a:rPr lang="en-US" sz="700" b="1" dirty="0">
                <a:solidFill>
                  <a:schemeClr val="tx1"/>
                </a:solidFill>
                <a:latin typeface="Tahoma" pitchFamily="34" charset="0"/>
                <a:cs typeface="Tahoma" pitchFamily="34" charset="0"/>
              </a:rPr>
              <a:t>  </a:t>
            </a:r>
            <a:r>
              <a:rPr lang="en-US" sz="700" b="1" dirty="0" err="1">
                <a:solidFill>
                  <a:schemeClr val="tx1"/>
                </a:solidFill>
                <a:latin typeface="Tahoma" pitchFamily="34" charset="0"/>
                <a:cs typeface="Tahoma" pitchFamily="34" charset="0"/>
              </a:rPr>
              <a:t>và</a:t>
            </a:r>
            <a:r>
              <a:rPr lang="en-US" sz="700" b="1" dirty="0">
                <a:solidFill>
                  <a:schemeClr val="tx1"/>
                </a:solidFill>
                <a:latin typeface="Tahoma" pitchFamily="34" charset="0"/>
                <a:cs typeface="Tahoma" pitchFamily="34" charset="0"/>
              </a:rPr>
              <a:t> </a:t>
            </a:r>
            <a:r>
              <a:rPr lang="en-US" sz="700" b="1" dirty="0" err="1">
                <a:solidFill>
                  <a:schemeClr val="tx1"/>
                </a:solidFill>
                <a:latin typeface="Tahoma" pitchFamily="34" charset="0"/>
                <a:cs typeface="Tahoma" pitchFamily="34" charset="0"/>
              </a:rPr>
              <a:t>kinh</a:t>
            </a:r>
            <a:r>
              <a:rPr lang="en-US" sz="700" b="1" dirty="0">
                <a:solidFill>
                  <a:schemeClr val="tx1"/>
                </a:solidFill>
                <a:latin typeface="Tahoma" pitchFamily="34" charset="0"/>
                <a:cs typeface="Tahoma" pitchFamily="34" charset="0"/>
              </a:rPr>
              <a:t> </a:t>
            </a:r>
            <a:r>
              <a:rPr lang="en-US" sz="700" b="1" dirty="0" err="1">
                <a:solidFill>
                  <a:schemeClr val="tx1"/>
                </a:solidFill>
                <a:latin typeface="Tahoma" pitchFamily="34" charset="0"/>
                <a:cs typeface="Tahoma" pitchFamily="34" charset="0"/>
              </a:rPr>
              <a:t>nghiệm</a:t>
            </a:r>
            <a:r>
              <a:rPr lang="en-US" sz="700" b="1" dirty="0">
                <a:solidFill>
                  <a:schemeClr val="tx1"/>
                </a:solidFill>
                <a:latin typeface="Tahoma" pitchFamily="34" charset="0"/>
                <a:cs typeface="Tahoma" pitchFamily="34" charset="0"/>
              </a:rPr>
              <a:t> </a:t>
            </a:r>
            <a:r>
              <a:rPr lang="en-US" sz="700" b="1" dirty="0" err="1">
                <a:solidFill>
                  <a:schemeClr val="tx1"/>
                </a:solidFill>
                <a:latin typeface="Tahoma" pitchFamily="34" charset="0"/>
                <a:cs typeface="Tahoma" pitchFamily="34" charset="0"/>
              </a:rPr>
              <a:t>trong</a:t>
            </a:r>
            <a:r>
              <a:rPr lang="en-US" sz="700" b="1" dirty="0">
                <a:solidFill>
                  <a:schemeClr val="tx1"/>
                </a:solidFill>
                <a:latin typeface="Tahoma" pitchFamily="34" charset="0"/>
                <a:cs typeface="Tahoma" pitchFamily="34" charset="0"/>
              </a:rPr>
              <a:t> </a:t>
            </a:r>
            <a:r>
              <a:rPr lang="en-US" sz="700" b="1" dirty="0" err="1">
                <a:solidFill>
                  <a:schemeClr val="tx1"/>
                </a:solidFill>
                <a:latin typeface="Tahoma" pitchFamily="34" charset="0"/>
                <a:cs typeface="Tahoma" pitchFamily="34" charset="0"/>
              </a:rPr>
              <a:t>ngành</a:t>
            </a:r>
            <a:r>
              <a:rPr lang="vi-VN" sz="700" b="1" dirty="0">
                <a:solidFill>
                  <a:schemeClr val="tx1"/>
                </a:solidFill>
                <a:latin typeface="Tahoma" pitchFamily="34" charset="0"/>
                <a:cs typeface="Tahoma" pitchFamily="34" charset="0"/>
              </a:rPr>
              <a:t>: </a:t>
            </a:r>
            <a:r>
              <a:rPr lang="vi-VN" sz="700" dirty="0">
                <a:solidFill>
                  <a:schemeClr val="tx1"/>
                </a:solidFill>
                <a:latin typeface="Tahoma" pitchFamily="34" charset="0"/>
                <a:cs typeface="Tahoma" pitchFamily="34" charset="0"/>
              </a:rPr>
              <a:t>Hiện tại </a:t>
            </a:r>
            <a:r>
              <a:rPr lang="en-US" sz="700" dirty="0">
                <a:solidFill>
                  <a:schemeClr val="tx1"/>
                </a:solidFill>
                <a:latin typeface="Tahoma" pitchFamily="34" charset="0"/>
                <a:cs typeface="Tahoma" pitchFamily="34" charset="0"/>
              </a:rPr>
              <a:t>TTF</a:t>
            </a:r>
            <a:r>
              <a:rPr lang="vi-VN" sz="700" dirty="0">
                <a:solidFill>
                  <a:schemeClr val="tx1"/>
                </a:solidFill>
                <a:latin typeface="Tahoma" pitchFamily="34" charset="0"/>
                <a:cs typeface="Tahoma" pitchFamily="34" charset="0"/>
              </a:rPr>
              <a:t> có </a:t>
            </a:r>
            <a:r>
              <a:rPr lang="en-US" sz="700" dirty="0" err="1">
                <a:solidFill>
                  <a:schemeClr val="tx1"/>
                </a:solidFill>
                <a:latin typeface="Tahoma" pitchFamily="34" charset="0"/>
                <a:cs typeface="Tahoma" pitchFamily="34" charset="0"/>
              </a:rPr>
              <a:t>hệ</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thống</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công</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nghệ</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máy</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móc</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thiết</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bị</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và</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nhân</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lực</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kỹ</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thuật</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cao</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trong</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nhóm</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dẫn</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đầu</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ngành</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chế</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biến</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gỗ</a:t>
            </a:r>
            <a:endParaRPr lang="vi-VN" sz="700" dirty="0">
              <a:solidFill>
                <a:schemeClr val="tx1"/>
              </a:solidFill>
              <a:latin typeface="Tahoma" pitchFamily="34" charset="0"/>
              <a:cs typeface="Tahoma" pitchFamily="34" charset="0"/>
            </a:endParaRPr>
          </a:p>
          <a:p>
            <a:pPr algn="just">
              <a:lnSpc>
                <a:spcPct val="125000"/>
              </a:lnSpc>
              <a:defRPr/>
            </a:pPr>
            <a:r>
              <a:rPr lang="en-US" sz="700" b="1" dirty="0" err="1">
                <a:solidFill>
                  <a:schemeClr val="tx1"/>
                </a:solidFill>
                <a:latin typeface="Tahoma" pitchFamily="34" charset="0"/>
                <a:cs typeface="Tahoma" pitchFamily="34" charset="0"/>
              </a:rPr>
              <a:t>Chủ</a:t>
            </a:r>
            <a:r>
              <a:rPr lang="en-US" sz="700" b="1" dirty="0">
                <a:solidFill>
                  <a:schemeClr val="tx1"/>
                </a:solidFill>
                <a:latin typeface="Tahoma" pitchFamily="34" charset="0"/>
                <a:cs typeface="Tahoma" pitchFamily="34" charset="0"/>
              </a:rPr>
              <a:t> </a:t>
            </a:r>
            <a:r>
              <a:rPr lang="en-US" sz="700" b="1" dirty="0" err="1">
                <a:solidFill>
                  <a:schemeClr val="tx1"/>
                </a:solidFill>
                <a:latin typeface="Tahoma" pitchFamily="34" charset="0"/>
                <a:cs typeface="Tahoma" pitchFamily="34" charset="0"/>
              </a:rPr>
              <a:t>động</a:t>
            </a:r>
            <a:r>
              <a:rPr lang="en-US" sz="700" b="1" dirty="0">
                <a:solidFill>
                  <a:schemeClr val="tx1"/>
                </a:solidFill>
                <a:latin typeface="Tahoma" pitchFamily="34" charset="0"/>
                <a:cs typeface="Tahoma" pitchFamily="34" charset="0"/>
              </a:rPr>
              <a:t> </a:t>
            </a:r>
            <a:r>
              <a:rPr lang="en-US" sz="700" b="1" dirty="0" err="1">
                <a:solidFill>
                  <a:schemeClr val="tx1"/>
                </a:solidFill>
                <a:latin typeface="Tahoma" pitchFamily="34" charset="0"/>
                <a:cs typeface="Tahoma" pitchFamily="34" charset="0"/>
              </a:rPr>
              <a:t>nguồn</a:t>
            </a:r>
            <a:r>
              <a:rPr lang="en-US" sz="700" b="1" dirty="0">
                <a:solidFill>
                  <a:schemeClr val="tx1"/>
                </a:solidFill>
                <a:latin typeface="Tahoma" pitchFamily="34" charset="0"/>
                <a:cs typeface="Tahoma" pitchFamily="34" charset="0"/>
              </a:rPr>
              <a:t> </a:t>
            </a:r>
            <a:r>
              <a:rPr lang="en-US" sz="700" b="1" dirty="0" err="1">
                <a:solidFill>
                  <a:schemeClr val="tx1"/>
                </a:solidFill>
                <a:latin typeface="Tahoma" pitchFamily="34" charset="0"/>
                <a:cs typeface="Tahoma" pitchFamily="34" charset="0"/>
              </a:rPr>
              <a:t>nguyên</a:t>
            </a:r>
            <a:r>
              <a:rPr lang="en-US" sz="700" b="1" dirty="0">
                <a:solidFill>
                  <a:schemeClr val="tx1"/>
                </a:solidFill>
                <a:latin typeface="Tahoma" pitchFamily="34" charset="0"/>
                <a:cs typeface="Tahoma" pitchFamily="34" charset="0"/>
              </a:rPr>
              <a:t> </a:t>
            </a:r>
            <a:r>
              <a:rPr lang="en-US" sz="700" b="1" dirty="0" err="1">
                <a:solidFill>
                  <a:schemeClr val="tx1"/>
                </a:solidFill>
                <a:latin typeface="Tahoma" pitchFamily="34" charset="0"/>
                <a:cs typeface="Tahoma" pitchFamily="34" charset="0"/>
              </a:rPr>
              <a:t>liệu</a:t>
            </a:r>
            <a:r>
              <a:rPr lang="vi-VN" sz="700" b="1" dirty="0">
                <a:solidFill>
                  <a:schemeClr val="tx1"/>
                </a:solidFill>
                <a:latin typeface="Tahoma" pitchFamily="34" charset="0"/>
                <a:cs typeface="Tahoma" pitchFamily="34" charset="0"/>
              </a:rPr>
              <a:t>: </a:t>
            </a:r>
            <a:r>
              <a:rPr lang="en-US" sz="700" dirty="0">
                <a:solidFill>
                  <a:schemeClr val="tx1"/>
                </a:solidFill>
                <a:latin typeface="Tahoma" pitchFamily="34" charset="0"/>
                <a:cs typeface="Tahoma" pitchFamily="34" charset="0"/>
              </a:rPr>
              <a:t>TTF </a:t>
            </a:r>
            <a:r>
              <a:rPr lang="en-US" sz="700" dirty="0" err="1">
                <a:solidFill>
                  <a:schemeClr val="tx1"/>
                </a:solidFill>
                <a:latin typeface="Tahoma" pitchFamily="34" charset="0"/>
                <a:cs typeface="Tahoma" pitchFamily="34" charset="0"/>
              </a:rPr>
              <a:t>có</a:t>
            </a:r>
            <a:r>
              <a:rPr lang="en-US" sz="700" dirty="0">
                <a:solidFill>
                  <a:schemeClr val="tx1"/>
                </a:solidFill>
                <a:latin typeface="Tahoma" pitchFamily="34" charset="0"/>
                <a:cs typeface="Tahoma" pitchFamily="34" charset="0"/>
              </a:rPr>
              <a:t> 10.000 ha </a:t>
            </a:r>
            <a:r>
              <a:rPr lang="en-US" sz="700" dirty="0" err="1">
                <a:solidFill>
                  <a:schemeClr val="tx1"/>
                </a:solidFill>
                <a:latin typeface="Tahoma" pitchFamily="34" charset="0"/>
                <a:cs typeface="Tahoma" pitchFamily="34" charset="0"/>
              </a:rPr>
              <a:t>rừng</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trồng</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Chủ</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động</a:t>
            </a:r>
            <a:r>
              <a:rPr lang="en-US" sz="700" dirty="0">
                <a:solidFill>
                  <a:schemeClr val="tx1"/>
                </a:solidFill>
                <a:latin typeface="Tahoma" pitchFamily="34" charset="0"/>
                <a:cs typeface="Tahoma" pitchFamily="34" charset="0"/>
              </a:rPr>
              <a:t> 100% </a:t>
            </a:r>
            <a:r>
              <a:rPr lang="en-US" sz="700" dirty="0" err="1">
                <a:solidFill>
                  <a:schemeClr val="tx1"/>
                </a:solidFill>
                <a:latin typeface="Tahoma" pitchFamily="34" charset="0"/>
                <a:cs typeface="Tahoma" pitchFamily="34" charset="0"/>
              </a:rPr>
              <a:t>gỗ</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tràm</a:t>
            </a:r>
            <a:r>
              <a:rPr lang="en-US" sz="700" dirty="0">
                <a:solidFill>
                  <a:schemeClr val="tx1"/>
                </a:solidFill>
                <a:latin typeface="Tahoma" pitchFamily="34" charset="0"/>
                <a:cs typeface="Tahoma" pitchFamily="34" charset="0"/>
              </a:rPr>
              <a:t>, 80% </a:t>
            </a:r>
            <a:r>
              <a:rPr lang="en-US" sz="700" dirty="0" err="1">
                <a:solidFill>
                  <a:schemeClr val="tx1"/>
                </a:solidFill>
                <a:latin typeface="Tahoma" pitchFamily="34" charset="0"/>
                <a:cs typeface="Tahoma" pitchFamily="34" charset="0"/>
              </a:rPr>
              <a:t>gỗ</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tự</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nhiên</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và</a:t>
            </a:r>
            <a:r>
              <a:rPr lang="en-US" sz="700" dirty="0">
                <a:solidFill>
                  <a:schemeClr val="tx1"/>
                </a:solidFill>
                <a:latin typeface="Tahoma" pitchFamily="34" charset="0"/>
                <a:cs typeface="Tahoma" pitchFamily="34" charset="0"/>
              </a:rPr>
              <a:t> 60% </a:t>
            </a:r>
            <a:r>
              <a:rPr lang="en-US" sz="700" dirty="0" err="1">
                <a:solidFill>
                  <a:schemeClr val="tx1"/>
                </a:solidFill>
                <a:latin typeface="Tahoma" pitchFamily="34" charset="0"/>
                <a:cs typeface="Tahoma" pitchFamily="34" charset="0"/>
              </a:rPr>
              <a:t>gỗ</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công</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nghiệp</a:t>
            </a:r>
            <a:r>
              <a:rPr lang="en-US" sz="700" dirty="0">
                <a:solidFill>
                  <a:schemeClr val="tx1"/>
                </a:solidFill>
                <a:latin typeface="Tahoma" pitchFamily="34" charset="0"/>
                <a:cs typeface="Tahoma" pitchFamily="34" charset="0"/>
              </a:rPr>
              <a:t>.</a:t>
            </a:r>
          </a:p>
          <a:p>
            <a:pPr algn="just">
              <a:lnSpc>
                <a:spcPct val="125000"/>
              </a:lnSpc>
              <a:defRPr/>
            </a:pPr>
            <a:r>
              <a:rPr lang="en-US" sz="700" b="1" dirty="0" err="1">
                <a:solidFill>
                  <a:schemeClr val="tx1"/>
                </a:solidFill>
                <a:latin typeface="Tahoma" pitchFamily="34" charset="0"/>
                <a:cs typeface="Tahoma" pitchFamily="34" charset="0"/>
              </a:rPr>
              <a:t>Uy</a:t>
            </a:r>
            <a:r>
              <a:rPr lang="en-US" sz="700" b="1" dirty="0">
                <a:solidFill>
                  <a:schemeClr val="tx1"/>
                </a:solidFill>
                <a:latin typeface="Tahoma" pitchFamily="34" charset="0"/>
                <a:cs typeface="Tahoma" pitchFamily="34" charset="0"/>
              </a:rPr>
              <a:t> </a:t>
            </a:r>
            <a:r>
              <a:rPr lang="en-US" sz="700" b="1" dirty="0" err="1">
                <a:solidFill>
                  <a:schemeClr val="tx1"/>
                </a:solidFill>
                <a:latin typeface="Tahoma" pitchFamily="34" charset="0"/>
                <a:cs typeface="Tahoma" pitchFamily="34" charset="0"/>
              </a:rPr>
              <a:t>tín</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với</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đối</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tác</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khách</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hàng</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bạn</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hàng</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lâu</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năm</a:t>
            </a:r>
            <a:r>
              <a:rPr lang="en-US" sz="700" dirty="0">
                <a:solidFill>
                  <a:schemeClr val="tx1"/>
                </a:solidFill>
                <a:latin typeface="Tahoma" pitchFamily="34" charset="0"/>
                <a:cs typeface="Tahoma" pitchFamily="34" charset="0"/>
              </a:rPr>
              <a:t>.</a:t>
            </a:r>
          </a:p>
        </p:txBody>
      </p:sp>
      <p:sp>
        <p:nvSpPr>
          <p:cNvPr id="10" name="Rectangle 9"/>
          <p:cNvSpPr/>
          <p:nvPr/>
        </p:nvSpPr>
        <p:spPr>
          <a:xfrm>
            <a:off x="6553200" y="2371725"/>
            <a:ext cx="2266950" cy="1476375"/>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125000"/>
              </a:lnSpc>
              <a:defRPr/>
            </a:pPr>
            <a:r>
              <a:rPr lang="vi-VN" sz="700" b="1" dirty="0">
                <a:solidFill>
                  <a:schemeClr val="tx1"/>
                </a:solidFill>
                <a:latin typeface="Tahoma" pitchFamily="34" charset="0"/>
                <a:cs typeface="Tahoma" pitchFamily="34" charset="0"/>
              </a:rPr>
              <a:t>PHÂN KHÚC KHÁCH HÀNG</a:t>
            </a:r>
          </a:p>
          <a:p>
            <a:pPr algn="just">
              <a:lnSpc>
                <a:spcPct val="125000"/>
              </a:lnSpc>
              <a:defRPr/>
            </a:pPr>
            <a:r>
              <a:rPr lang="en-US" sz="700" b="1" dirty="0" err="1">
                <a:solidFill>
                  <a:schemeClr val="tx1"/>
                </a:solidFill>
                <a:latin typeface="Tahoma" pitchFamily="34" charset="0"/>
                <a:cs typeface="Tahoma" pitchFamily="34" charset="0"/>
              </a:rPr>
              <a:t>Xuất</a:t>
            </a:r>
            <a:r>
              <a:rPr lang="en-US" sz="700" b="1" dirty="0">
                <a:solidFill>
                  <a:schemeClr val="tx1"/>
                </a:solidFill>
                <a:latin typeface="Tahoma" pitchFamily="34" charset="0"/>
                <a:cs typeface="Tahoma" pitchFamily="34" charset="0"/>
              </a:rPr>
              <a:t> </a:t>
            </a:r>
            <a:r>
              <a:rPr lang="en-US" sz="700" b="1" dirty="0" err="1">
                <a:solidFill>
                  <a:schemeClr val="tx1"/>
                </a:solidFill>
                <a:latin typeface="Tahoma" pitchFamily="34" charset="0"/>
                <a:cs typeface="Tahoma" pitchFamily="34" charset="0"/>
              </a:rPr>
              <a:t>khẩu</a:t>
            </a:r>
            <a:r>
              <a:rPr lang="en-US" sz="700" b="1" dirty="0">
                <a:solidFill>
                  <a:schemeClr val="tx1"/>
                </a:solidFill>
                <a:latin typeface="Tahoma" pitchFamily="34" charset="0"/>
                <a:cs typeface="Tahoma" pitchFamily="34" charset="0"/>
              </a:rPr>
              <a:t> (80%): </a:t>
            </a:r>
            <a:r>
              <a:rPr lang="en-US" sz="800" dirty="0" err="1">
                <a:solidFill>
                  <a:schemeClr val="tx1"/>
                </a:solidFill>
              </a:rPr>
              <a:t>Mỹ</a:t>
            </a:r>
            <a:r>
              <a:rPr lang="en-US" sz="800" dirty="0">
                <a:solidFill>
                  <a:schemeClr val="tx1"/>
                </a:solidFill>
              </a:rPr>
              <a:t> 41%, EU 33%, </a:t>
            </a:r>
            <a:r>
              <a:rPr lang="en-US" sz="800" dirty="0" err="1">
                <a:solidFill>
                  <a:schemeClr val="tx1"/>
                </a:solidFill>
              </a:rPr>
              <a:t>Nhật</a:t>
            </a:r>
            <a:r>
              <a:rPr lang="en-US" sz="800" dirty="0">
                <a:solidFill>
                  <a:schemeClr val="tx1"/>
                </a:solidFill>
              </a:rPr>
              <a:t> </a:t>
            </a:r>
            <a:r>
              <a:rPr lang="en-US" sz="800" dirty="0" err="1">
                <a:solidFill>
                  <a:schemeClr val="tx1"/>
                </a:solidFill>
              </a:rPr>
              <a:t>Bản</a:t>
            </a:r>
            <a:r>
              <a:rPr lang="en-US" sz="800" dirty="0">
                <a:solidFill>
                  <a:schemeClr val="tx1"/>
                </a:solidFill>
              </a:rPr>
              <a:t> 7%, </a:t>
            </a:r>
            <a:r>
              <a:rPr lang="en-US" sz="800" dirty="0" err="1">
                <a:solidFill>
                  <a:schemeClr val="tx1"/>
                </a:solidFill>
              </a:rPr>
              <a:t>Hàn</a:t>
            </a:r>
            <a:r>
              <a:rPr lang="en-US" sz="800" dirty="0">
                <a:solidFill>
                  <a:schemeClr val="tx1"/>
                </a:solidFill>
              </a:rPr>
              <a:t> </a:t>
            </a:r>
            <a:r>
              <a:rPr lang="en-US" sz="800" dirty="0" err="1">
                <a:solidFill>
                  <a:schemeClr val="tx1"/>
                </a:solidFill>
              </a:rPr>
              <a:t>Quốc</a:t>
            </a:r>
            <a:r>
              <a:rPr lang="en-US" sz="800" dirty="0">
                <a:solidFill>
                  <a:schemeClr val="tx1"/>
                </a:solidFill>
              </a:rPr>
              <a:t> 6%, </a:t>
            </a:r>
            <a:r>
              <a:rPr lang="en-US" sz="800" dirty="0" err="1">
                <a:solidFill>
                  <a:schemeClr val="tx1"/>
                </a:solidFill>
              </a:rPr>
              <a:t>Nga</a:t>
            </a:r>
            <a:r>
              <a:rPr lang="en-US" sz="800" dirty="0">
                <a:solidFill>
                  <a:schemeClr val="tx1"/>
                </a:solidFill>
              </a:rPr>
              <a:t> 2%.</a:t>
            </a:r>
          </a:p>
          <a:p>
            <a:pPr algn="just">
              <a:lnSpc>
                <a:spcPct val="125000"/>
              </a:lnSpc>
              <a:defRPr/>
            </a:pPr>
            <a:r>
              <a:rPr lang="en-US" sz="700" b="1" dirty="0" err="1">
                <a:solidFill>
                  <a:schemeClr val="tx1"/>
                </a:solidFill>
                <a:latin typeface="Tahoma" pitchFamily="34" charset="0"/>
                <a:cs typeface="Tahoma" pitchFamily="34" charset="0"/>
              </a:rPr>
              <a:t>Nội</a:t>
            </a:r>
            <a:r>
              <a:rPr lang="en-US" sz="700" b="1" dirty="0">
                <a:solidFill>
                  <a:schemeClr val="tx1"/>
                </a:solidFill>
                <a:latin typeface="Tahoma" pitchFamily="34" charset="0"/>
                <a:cs typeface="Tahoma" pitchFamily="34" charset="0"/>
              </a:rPr>
              <a:t> </a:t>
            </a:r>
            <a:r>
              <a:rPr lang="en-US" sz="700" b="1" dirty="0" err="1">
                <a:solidFill>
                  <a:schemeClr val="tx1"/>
                </a:solidFill>
                <a:latin typeface="Tahoma" pitchFamily="34" charset="0"/>
                <a:cs typeface="Tahoma" pitchFamily="34" charset="0"/>
              </a:rPr>
              <a:t>địa</a:t>
            </a:r>
            <a:r>
              <a:rPr lang="en-US" sz="700" b="1" dirty="0">
                <a:solidFill>
                  <a:schemeClr val="tx1"/>
                </a:solidFill>
                <a:latin typeface="Tahoma" pitchFamily="34" charset="0"/>
                <a:cs typeface="Tahoma" pitchFamily="34" charset="0"/>
              </a:rPr>
              <a:t>: </a:t>
            </a:r>
          </a:p>
          <a:p>
            <a:pPr algn="just">
              <a:lnSpc>
                <a:spcPct val="125000"/>
              </a:lnSpc>
              <a:buFontTx/>
              <a:buChar char="-"/>
              <a:defRPr/>
            </a:pPr>
            <a:r>
              <a:rPr lang="en-US" sz="700" dirty="0" err="1">
                <a:solidFill>
                  <a:schemeClr val="tx1"/>
                </a:solidFill>
                <a:latin typeface="Tahoma" pitchFamily="34" charset="0"/>
                <a:cs typeface="Tahoma" pitchFamily="34" charset="0"/>
              </a:rPr>
              <a:t>Khách</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hàng</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trung</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cao</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cấp</a:t>
            </a:r>
            <a:r>
              <a:rPr lang="en-US" sz="700" dirty="0">
                <a:solidFill>
                  <a:schemeClr val="tx1"/>
                </a:solidFill>
                <a:latin typeface="Tahoma" pitchFamily="34" charset="0"/>
                <a:cs typeface="Tahoma" pitchFamily="34" charset="0"/>
              </a:rPr>
              <a:t> </a:t>
            </a:r>
          </a:p>
          <a:p>
            <a:pPr algn="just">
              <a:lnSpc>
                <a:spcPct val="125000"/>
              </a:lnSpc>
              <a:buFontTx/>
              <a:buChar char="-"/>
              <a:defRPr/>
            </a:pP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Nội</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thất</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cho</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dự</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án</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bất</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động</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sản</a:t>
            </a:r>
            <a:r>
              <a:rPr lang="en-US" sz="700" dirty="0">
                <a:solidFill>
                  <a:schemeClr val="tx1"/>
                </a:solidFill>
                <a:latin typeface="Tahoma" pitchFamily="34" charset="0"/>
                <a:cs typeface="Tahoma" pitchFamily="34" charset="0"/>
              </a:rPr>
              <a:t>  </a:t>
            </a:r>
          </a:p>
        </p:txBody>
      </p:sp>
      <p:sp>
        <p:nvSpPr>
          <p:cNvPr id="11" name="Rectangle 10"/>
          <p:cNvSpPr/>
          <p:nvPr/>
        </p:nvSpPr>
        <p:spPr>
          <a:xfrm>
            <a:off x="990600" y="4235450"/>
            <a:ext cx="2895600" cy="1371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lnSpc>
                <a:spcPct val="125000"/>
              </a:lnSpc>
              <a:defRPr/>
            </a:pPr>
            <a:r>
              <a:rPr lang="vi-VN" sz="700" b="1" dirty="0">
                <a:solidFill>
                  <a:schemeClr val="tx1"/>
                </a:solidFill>
                <a:latin typeface="Tahoma" pitchFamily="34" charset="0"/>
                <a:cs typeface="Tahoma" pitchFamily="34" charset="0"/>
              </a:rPr>
              <a:t>HOẠT ĐỘNG CHÍNH</a:t>
            </a:r>
          </a:p>
          <a:p>
            <a:pPr marL="57150" indent="-57150" algn="just">
              <a:lnSpc>
                <a:spcPct val="125000"/>
              </a:lnSpc>
              <a:buFontTx/>
              <a:buChar char="-"/>
              <a:defRPr/>
            </a:pPr>
            <a:r>
              <a:rPr lang="en-US" sz="700" b="1" dirty="0" err="1">
                <a:solidFill>
                  <a:schemeClr val="tx1"/>
                </a:solidFill>
                <a:latin typeface="Tahoma" pitchFamily="34" charset="0"/>
                <a:cs typeface="Tahoma" pitchFamily="34" charset="0"/>
              </a:rPr>
              <a:t>Sản</a:t>
            </a:r>
            <a:r>
              <a:rPr lang="en-US" sz="700" b="1" dirty="0">
                <a:solidFill>
                  <a:schemeClr val="tx1"/>
                </a:solidFill>
                <a:latin typeface="Tahoma" pitchFamily="34" charset="0"/>
                <a:cs typeface="Tahoma" pitchFamily="34" charset="0"/>
              </a:rPr>
              <a:t> </a:t>
            </a:r>
            <a:r>
              <a:rPr lang="en-US" sz="700" b="1" dirty="0" err="1">
                <a:solidFill>
                  <a:schemeClr val="tx1"/>
                </a:solidFill>
                <a:latin typeface="Tahoma" pitchFamily="34" charset="0"/>
                <a:cs typeface="Tahoma" pitchFamily="34" charset="0"/>
              </a:rPr>
              <a:t>xuất</a:t>
            </a:r>
            <a:r>
              <a:rPr lang="en-US" sz="700" b="1" dirty="0">
                <a:solidFill>
                  <a:schemeClr val="tx1"/>
                </a:solidFill>
                <a:latin typeface="Tahoma" pitchFamily="34" charset="0"/>
                <a:cs typeface="Tahoma" pitchFamily="34" charset="0"/>
              </a:rPr>
              <a:t> </a:t>
            </a:r>
            <a:r>
              <a:rPr lang="en-US" sz="700" b="1" dirty="0" err="1">
                <a:solidFill>
                  <a:schemeClr val="tx1"/>
                </a:solidFill>
                <a:latin typeface="Tahoma" pitchFamily="34" charset="0"/>
                <a:cs typeface="Tahoma" pitchFamily="34" charset="0"/>
              </a:rPr>
              <a:t>và</a:t>
            </a:r>
            <a:r>
              <a:rPr lang="en-US" sz="700" b="1" dirty="0">
                <a:solidFill>
                  <a:schemeClr val="tx1"/>
                </a:solidFill>
                <a:latin typeface="Tahoma" pitchFamily="34" charset="0"/>
                <a:cs typeface="Tahoma" pitchFamily="34" charset="0"/>
              </a:rPr>
              <a:t> </a:t>
            </a:r>
            <a:r>
              <a:rPr lang="en-US" sz="700" b="1" dirty="0" err="1">
                <a:solidFill>
                  <a:schemeClr val="tx1"/>
                </a:solidFill>
                <a:latin typeface="Tahoma" pitchFamily="34" charset="0"/>
                <a:cs typeface="Tahoma" pitchFamily="34" charset="0"/>
              </a:rPr>
              <a:t>chế</a:t>
            </a:r>
            <a:r>
              <a:rPr lang="en-US" sz="700" b="1" dirty="0">
                <a:solidFill>
                  <a:schemeClr val="tx1"/>
                </a:solidFill>
                <a:latin typeface="Tahoma" pitchFamily="34" charset="0"/>
                <a:cs typeface="Tahoma" pitchFamily="34" charset="0"/>
              </a:rPr>
              <a:t> </a:t>
            </a:r>
            <a:r>
              <a:rPr lang="en-US" sz="700" b="1" dirty="0" err="1">
                <a:solidFill>
                  <a:schemeClr val="tx1"/>
                </a:solidFill>
                <a:latin typeface="Tahoma" pitchFamily="34" charset="0"/>
                <a:cs typeface="Tahoma" pitchFamily="34" charset="0"/>
              </a:rPr>
              <a:t>biến</a:t>
            </a:r>
            <a:r>
              <a:rPr lang="en-US" sz="700" b="1" dirty="0">
                <a:solidFill>
                  <a:schemeClr val="tx1"/>
                </a:solidFill>
                <a:latin typeface="Tahoma" pitchFamily="34" charset="0"/>
                <a:cs typeface="Tahoma" pitchFamily="34" charset="0"/>
              </a:rPr>
              <a:t> </a:t>
            </a:r>
            <a:r>
              <a:rPr lang="en-US" sz="700" b="1" dirty="0" err="1">
                <a:solidFill>
                  <a:schemeClr val="tx1"/>
                </a:solidFill>
                <a:latin typeface="Tahoma" pitchFamily="34" charset="0"/>
                <a:cs typeface="Tahoma" pitchFamily="34" charset="0"/>
              </a:rPr>
              <a:t>sản</a:t>
            </a:r>
            <a:r>
              <a:rPr lang="en-US" sz="700" b="1" dirty="0">
                <a:solidFill>
                  <a:schemeClr val="tx1"/>
                </a:solidFill>
                <a:latin typeface="Tahoma" pitchFamily="34" charset="0"/>
                <a:cs typeface="Tahoma" pitchFamily="34" charset="0"/>
              </a:rPr>
              <a:t> </a:t>
            </a:r>
            <a:r>
              <a:rPr lang="en-US" sz="700" b="1" dirty="0" err="1">
                <a:solidFill>
                  <a:schemeClr val="tx1"/>
                </a:solidFill>
                <a:latin typeface="Tahoma" pitchFamily="34" charset="0"/>
                <a:cs typeface="Tahoma" pitchFamily="34" charset="0"/>
              </a:rPr>
              <a:t>phẩm</a:t>
            </a:r>
            <a:r>
              <a:rPr lang="en-US" sz="700" b="1" dirty="0">
                <a:solidFill>
                  <a:schemeClr val="tx1"/>
                </a:solidFill>
                <a:latin typeface="Tahoma" pitchFamily="34" charset="0"/>
                <a:cs typeface="Tahoma" pitchFamily="34" charset="0"/>
              </a:rPr>
              <a:t> </a:t>
            </a:r>
            <a:r>
              <a:rPr lang="en-US" sz="700" b="1" dirty="0" err="1">
                <a:solidFill>
                  <a:schemeClr val="tx1"/>
                </a:solidFill>
                <a:latin typeface="Tahoma" pitchFamily="34" charset="0"/>
                <a:cs typeface="Tahoma" pitchFamily="34" charset="0"/>
              </a:rPr>
              <a:t>gỗ</a:t>
            </a:r>
            <a:r>
              <a:rPr lang="vi-VN" sz="700" b="1" dirty="0">
                <a:solidFill>
                  <a:schemeClr val="tx1"/>
                </a:solidFill>
                <a:latin typeface="Tahoma" pitchFamily="34" charset="0"/>
                <a:cs typeface="Tahoma" pitchFamily="34" charset="0"/>
              </a:rPr>
              <a:t>: </a:t>
            </a:r>
            <a:r>
              <a:rPr lang="en-US" sz="700" b="1" dirty="0">
                <a:solidFill>
                  <a:schemeClr val="tx1"/>
                </a:solidFill>
                <a:latin typeface="Tahoma" pitchFamily="34" charset="0"/>
                <a:cs typeface="Tahoma" pitchFamily="34" charset="0"/>
              </a:rPr>
              <a:t>TTF </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có</a:t>
            </a:r>
            <a:r>
              <a:rPr lang="en-US" sz="700" dirty="0">
                <a:solidFill>
                  <a:schemeClr val="tx1"/>
                </a:solidFill>
                <a:latin typeface="Tahoma" pitchFamily="34" charset="0"/>
                <a:cs typeface="Tahoma" pitchFamily="34" charset="0"/>
              </a:rPr>
              <a:t> 8 </a:t>
            </a:r>
            <a:r>
              <a:rPr lang="en-US" sz="700" dirty="0" err="1">
                <a:solidFill>
                  <a:schemeClr val="tx1"/>
                </a:solidFill>
                <a:latin typeface="Tahoma" pitchFamily="34" charset="0"/>
                <a:cs typeface="Tahoma" pitchFamily="34" charset="0"/>
              </a:rPr>
              <a:t>nhà</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máy</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tổng</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dt</a:t>
            </a:r>
            <a:r>
              <a:rPr lang="en-US" sz="700" dirty="0">
                <a:solidFill>
                  <a:schemeClr val="tx1"/>
                </a:solidFill>
                <a:latin typeface="Tahoma" pitchFamily="34" charset="0"/>
                <a:cs typeface="Tahoma" pitchFamily="34" charset="0"/>
              </a:rPr>
              <a:t> 40ha</a:t>
            </a:r>
          </a:p>
          <a:p>
            <a:pPr marL="57150" indent="-57150" algn="just">
              <a:lnSpc>
                <a:spcPct val="125000"/>
              </a:lnSpc>
              <a:buFontTx/>
              <a:buChar char="-"/>
              <a:defRPr/>
            </a:pPr>
            <a:r>
              <a:rPr lang="en-US" sz="700" b="1" dirty="0" err="1">
                <a:solidFill>
                  <a:schemeClr val="tx1"/>
                </a:solidFill>
                <a:latin typeface="Tahoma" pitchFamily="34" charset="0"/>
                <a:cs typeface="Tahoma" pitchFamily="34" charset="0"/>
              </a:rPr>
              <a:t>Trồng</a:t>
            </a:r>
            <a:r>
              <a:rPr lang="en-US" sz="700" b="1" dirty="0">
                <a:solidFill>
                  <a:schemeClr val="tx1"/>
                </a:solidFill>
                <a:latin typeface="Tahoma" pitchFamily="34" charset="0"/>
                <a:cs typeface="Tahoma" pitchFamily="34" charset="0"/>
              </a:rPr>
              <a:t> </a:t>
            </a:r>
            <a:r>
              <a:rPr lang="en-US" sz="700" b="1" dirty="0" err="1">
                <a:solidFill>
                  <a:schemeClr val="tx1"/>
                </a:solidFill>
                <a:latin typeface="Tahoma" pitchFamily="34" charset="0"/>
                <a:cs typeface="Tahoma" pitchFamily="34" charset="0"/>
              </a:rPr>
              <a:t>rừng</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gắn</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với</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cung</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ứng</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nguyên</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liệu</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tại</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Dak</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Nông</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Dak</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Lak</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Phú</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Yên</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tổng</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dự</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án</a:t>
            </a:r>
            <a:r>
              <a:rPr lang="en-US" sz="700" dirty="0">
                <a:solidFill>
                  <a:schemeClr val="tx1"/>
                </a:solidFill>
                <a:latin typeface="Tahoma" pitchFamily="34" charset="0"/>
                <a:cs typeface="Tahoma" pitchFamily="34" charset="0"/>
              </a:rPr>
              <a:t> 100.000ha.</a:t>
            </a:r>
          </a:p>
        </p:txBody>
      </p:sp>
      <p:sp>
        <p:nvSpPr>
          <p:cNvPr id="12" name="Rectangle 11"/>
          <p:cNvSpPr/>
          <p:nvPr/>
        </p:nvSpPr>
        <p:spPr>
          <a:xfrm>
            <a:off x="5410200" y="4235450"/>
            <a:ext cx="2819400" cy="13604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lnSpc>
                <a:spcPct val="125000"/>
              </a:lnSpc>
              <a:defRPr/>
            </a:pPr>
            <a:r>
              <a:rPr lang="vi-VN" sz="700" b="1" dirty="0">
                <a:solidFill>
                  <a:schemeClr val="tx1"/>
                </a:solidFill>
                <a:latin typeface="Tahoma" pitchFamily="34" charset="0"/>
                <a:cs typeface="Tahoma" pitchFamily="34" charset="0"/>
              </a:rPr>
              <a:t>KÊNH PHÂN PHỐI</a:t>
            </a:r>
          </a:p>
          <a:p>
            <a:pPr marL="171450" indent="-171450" algn="just">
              <a:lnSpc>
                <a:spcPct val="125000"/>
              </a:lnSpc>
              <a:buFont typeface="Wingdings" pitchFamily="2" charset="2"/>
              <a:buChar char="§"/>
              <a:defRPr/>
            </a:pPr>
            <a:r>
              <a:rPr lang="en-US" sz="700" dirty="0" err="1">
                <a:solidFill>
                  <a:schemeClr val="tx1"/>
                </a:solidFill>
                <a:latin typeface="Tahoma" pitchFamily="34" charset="0"/>
                <a:cs typeface="Tahoma" pitchFamily="34" charset="0"/>
              </a:rPr>
              <a:t>X</a:t>
            </a:r>
            <a:r>
              <a:rPr lang="en-US" sz="700" b="1" dirty="0" err="1">
                <a:solidFill>
                  <a:schemeClr val="tx1"/>
                </a:solidFill>
                <a:latin typeface="Tahoma" pitchFamily="34" charset="0"/>
                <a:cs typeface="Tahoma" pitchFamily="34" charset="0"/>
              </a:rPr>
              <a:t>uất</a:t>
            </a:r>
            <a:r>
              <a:rPr lang="en-US" sz="700" b="1" dirty="0">
                <a:solidFill>
                  <a:schemeClr val="tx1"/>
                </a:solidFill>
                <a:latin typeface="Tahoma" pitchFamily="34" charset="0"/>
                <a:cs typeface="Tahoma" pitchFamily="34" charset="0"/>
              </a:rPr>
              <a:t> </a:t>
            </a:r>
            <a:r>
              <a:rPr lang="en-US" sz="700" b="1" dirty="0" err="1">
                <a:solidFill>
                  <a:schemeClr val="tx1"/>
                </a:solidFill>
                <a:latin typeface="Tahoma" pitchFamily="34" charset="0"/>
                <a:cs typeface="Tahoma" pitchFamily="34" charset="0"/>
              </a:rPr>
              <a:t>khẩu</a:t>
            </a:r>
            <a:r>
              <a:rPr lang="vi-VN" sz="700" b="1" dirty="0">
                <a:solidFill>
                  <a:schemeClr val="tx1"/>
                </a:solidFill>
                <a:latin typeface="Tahoma" pitchFamily="34" charset="0"/>
                <a:cs typeface="Tahoma" pitchFamily="34" charset="0"/>
              </a:rPr>
              <a:t> </a:t>
            </a:r>
            <a:r>
              <a:rPr lang="en-US" sz="700" dirty="0">
                <a:solidFill>
                  <a:schemeClr val="tx1"/>
                </a:solidFill>
                <a:latin typeface="Tahoma" pitchFamily="34" charset="0"/>
                <a:cs typeface="Tahoma" pitchFamily="34" charset="0"/>
              </a:rPr>
              <a:t>qua </a:t>
            </a:r>
            <a:r>
              <a:rPr lang="en-US" sz="800" dirty="0" err="1">
                <a:solidFill>
                  <a:schemeClr val="tx1"/>
                </a:solidFill>
                <a:latin typeface="Arial" pitchFamily="34" charset="0"/>
                <a:cs typeface="Arial" pitchFamily="34" charset="0"/>
              </a:rPr>
              <a:t>các</a:t>
            </a:r>
            <a:r>
              <a:rPr lang="en-US" sz="800" dirty="0">
                <a:solidFill>
                  <a:schemeClr val="tx1"/>
                </a:solidFill>
                <a:latin typeface="Arial" pitchFamily="34" charset="0"/>
                <a:cs typeface="Arial" pitchFamily="34" charset="0"/>
              </a:rPr>
              <a:t> </a:t>
            </a:r>
            <a:r>
              <a:rPr lang="en-US" sz="800" dirty="0" err="1">
                <a:solidFill>
                  <a:schemeClr val="tx1"/>
                </a:solidFill>
                <a:latin typeface="Arial" pitchFamily="34" charset="0"/>
                <a:cs typeface="Arial" pitchFamily="34" charset="0"/>
              </a:rPr>
              <a:t>nhà</a:t>
            </a:r>
            <a:r>
              <a:rPr lang="en-US" sz="800" dirty="0">
                <a:solidFill>
                  <a:schemeClr val="tx1"/>
                </a:solidFill>
                <a:latin typeface="Arial" pitchFamily="34" charset="0"/>
                <a:cs typeface="Arial" pitchFamily="34" charset="0"/>
              </a:rPr>
              <a:t> </a:t>
            </a:r>
            <a:r>
              <a:rPr lang="en-US" sz="800" dirty="0" err="1">
                <a:solidFill>
                  <a:schemeClr val="tx1"/>
                </a:solidFill>
                <a:latin typeface="Arial" pitchFamily="34" charset="0"/>
                <a:cs typeface="Arial" pitchFamily="34" charset="0"/>
              </a:rPr>
              <a:t>phân</a:t>
            </a:r>
            <a:r>
              <a:rPr lang="en-US" sz="800" dirty="0">
                <a:solidFill>
                  <a:schemeClr val="tx1"/>
                </a:solidFill>
                <a:latin typeface="Arial" pitchFamily="34" charset="0"/>
                <a:cs typeface="Arial" pitchFamily="34" charset="0"/>
              </a:rPr>
              <a:t> </a:t>
            </a:r>
            <a:r>
              <a:rPr lang="en-US" sz="800" dirty="0" err="1">
                <a:solidFill>
                  <a:schemeClr val="tx1"/>
                </a:solidFill>
                <a:latin typeface="Arial" pitchFamily="34" charset="0"/>
                <a:cs typeface="Arial" pitchFamily="34" charset="0"/>
              </a:rPr>
              <a:t>phối</a:t>
            </a:r>
            <a:r>
              <a:rPr lang="en-US" sz="800" dirty="0">
                <a:solidFill>
                  <a:schemeClr val="tx1"/>
                </a:solidFill>
                <a:latin typeface="Arial" pitchFamily="34" charset="0"/>
                <a:cs typeface="Arial" pitchFamily="34" charset="0"/>
              </a:rPr>
              <a:t> </a:t>
            </a:r>
            <a:r>
              <a:rPr lang="en-US" sz="800" dirty="0" err="1">
                <a:solidFill>
                  <a:schemeClr val="tx1"/>
                </a:solidFill>
                <a:latin typeface="Arial" pitchFamily="34" charset="0"/>
                <a:cs typeface="Arial" pitchFamily="34" charset="0"/>
              </a:rPr>
              <a:t>nội</a:t>
            </a:r>
            <a:r>
              <a:rPr lang="en-US" sz="800" dirty="0">
                <a:solidFill>
                  <a:schemeClr val="tx1"/>
                </a:solidFill>
                <a:latin typeface="Arial" pitchFamily="34" charset="0"/>
                <a:cs typeface="Arial" pitchFamily="34" charset="0"/>
              </a:rPr>
              <a:t> </a:t>
            </a:r>
            <a:r>
              <a:rPr lang="en-US" sz="800" dirty="0" err="1">
                <a:solidFill>
                  <a:schemeClr val="tx1"/>
                </a:solidFill>
                <a:latin typeface="Arial" pitchFamily="34" charset="0"/>
                <a:cs typeface="Arial" pitchFamily="34" charset="0"/>
              </a:rPr>
              <a:t>thất</a:t>
            </a:r>
            <a:r>
              <a:rPr lang="en-US" sz="800" dirty="0">
                <a:solidFill>
                  <a:schemeClr val="tx1"/>
                </a:solidFill>
                <a:latin typeface="Arial" pitchFamily="34" charset="0"/>
                <a:cs typeface="Arial" pitchFamily="34" charset="0"/>
              </a:rPr>
              <a:t> </a:t>
            </a:r>
            <a:r>
              <a:rPr lang="en-US" sz="800" dirty="0" err="1">
                <a:solidFill>
                  <a:schemeClr val="tx1"/>
                </a:solidFill>
                <a:latin typeface="Arial" pitchFamily="34" charset="0"/>
                <a:cs typeface="Arial" pitchFamily="34" charset="0"/>
              </a:rPr>
              <a:t>nổi</a:t>
            </a:r>
            <a:r>
              <a:rPr lang="en-US" sz="800" dirty="0">
                <a:solidFill>
                  <a:schemeClr val="tx1"/>
                </a:solidFill>
                <a:latin typeface="Arial" pitchFamily="34" charset="0"/>
                <a:cs typeface="Arial" pitchFamily="34" charset="0"/>
              </a:rPr>
              <a:t> </a:t>
            </a:r>
            <a:r>
              <a:rPr lang="en-US" sz="800" dirty="0" err="1">
                <a:solidFill>
                  <a:schemeClr val="tx1"/>
                </a:solidFill>
                <a:latin typeface="Arial" pitchFamily="34" charset="0"/>
                <a:cs typeface="Arial" pitchFamily="34" charset="0"/>
              </a:rPr>
              <a:t>tiếng</a:t>
            </a:r>
            <a:r>
              <a:rPr lang="en-US" sz="800" dirty="0">
                <a:solidFill>
                  <a:schemeClr val="tx1"/>
                </a:solidFill>
                <a:latin typeface="Arial" pitchFamily="34" charset="0"/>
                <a:cs typeface="Arial" pitchFamily="34" charset="0"/>
              </a:rPr>
              <a:t> </a:t>
            </a:r>
            <a:r>
              <a:rPr lang="en-US" sz="800" dirty="0" err="1">
                <a:solidFill>
                  <a:schemeClr val="tx1"/>
                </a:solidFill>
                <a:latin typeface="Arial" pitchFamily="34" charset="0"/>
                <a:cs typeface="Arial" pitchFamily="34" charset="0"/>
              </a:rPr>
              <a:t>như</a:t>
            </a:r>
            <a:r>
              <a:rPr lang="en-US" sz="800" dirty="0">
                <a:solidFill>
                  <a:schemeClr val="tx1"/>
                </a:solidFill>
                <a:latin typeface="Arial" pitchFamily="34" charset="0"/>
                <a:cs typeface="Arial" pitchFamily="34" charset="0"/>
              </a:rPr>
              <a:t>: IKEA, ASLEY furniture, Costco, </a:t>
            </a:r>
            <a:r>
              <a:rPr lang="en-US" sz="800" dirty="0" err="1">
                <a:solidFill>
                  <a:schemeClr val="tx1"/>
                </a:solidFill>
                <a:latin typeface="Arial" pitchFamily="34" charset="0"/>
                <a:cs typeface="Arial" pitchFamily="34" charset="0"/>
              </a:rPr>
              <a:t>Walmart</a:t>
            </a:r>
            <a:r>
              <a:rPr lang="en-US" sz="800" dirty="0">
                <a:solidFill>
                  <a:schemeClr val="tx1"/>
                </a:solidFill>
                <a:latin typeface="Arial" pitchFamily="34" charset="0"/>
                <a:cs typeface="Arial" pitchFamily="34" charset="0"/>
              </a:rPr>
              <a:t>, Home Retail Group</a:t>
            </a:r>
            <a:r>
              <a:rPr lang="en-US" sz="700" b="1" dirty="0">
                <a:solidFill>
                  <a:schemeClr val="tx1"/>
                </a:solidFill>
                <a:latin typeface="Tahoma" pitchFamily="34" charset="0"/>
                <a:cs typeface="Tahoma" pitchFamily="34" charset="0"/>
              </a:rPr>
              <a:t> </a:t>
            </a:r>
          </a:p>
          <a:p>
            <a:pPr marL="171450" indent="-171450" algn="just">
              <a:lnSpc>
                <a:spcPct val="125000"/>
              </a:lnSpc>
              <a:spcBef>
                <a:spcPts val="400"/>
              </a:spcBef>
              <a:spcAft>
                <a:spcPts val="400"/>
              </a:spcAft>
              <a:buFont typeface="Wingdings" pitchFamily="2" charset="2"/>
              <a:buChar char="§"/>
              <a:defRPr/>
            </a:pPr>
            <a:r>
              <a:rPr lang="en-US" sz="700" b="1" dirty="0" err="1">
                <a:solidFill>
                  <a:schemeClr val="tx1"/>
                </a:solidFill>
                <a:latin typeface="Tahoma" pitchFamily="34" charset="0"/>
                <a:cs typeface="Tahoma" pitchFamily="34" charset="0"/>
              </a:rPr>
              <a:t>Các</a:t>
            </a:r>
            <a:r>
              <a:rPr lang="en-US" sz="700" b="1" dirty="0">
                <a:solidFill>
                  <a:schemeClr val="tx1"/>
                </a:solidFill>
                <a:latin typeface="Tahoma" pitchFamily="34" charset="0"/>
                <a:cs typeface="Tahoma" pitchFamily="34" charset="0"/>
              </a:rPr>
              <a:t> </a:t>
            </a:r>
            <a:r>
              <a:rPr lang="en-US" sz="700" b="1" dirty="0" err="1">
                <a:solidFill>
                  <a:schemeClr val="tx1"/>
                </a:solidFill>
                <a:latin typeface="Tahoma" pitchFamily="34" charset="0"/>
                <a:cs typeface="Tahoma" pitchFamily="34" charset="0"/>
              </a:rPr>
              <a:t>dự</a:t>
            </a:r>
            <a:r>
              <a:rPr lang="en-US" sz="700" b="1" dirty="0">
                <a:solidFill>
                  <a:schemeClr val="tx1"/>
                </a:solidFill>
                <a:latin typeface="Tahoma" pitchFamily="34" charset="0"/>
                <a:cs typeface="Tahoma" pitchFamily="34" charset="0"/>
              </a:rPr>
              <a:t> </a:t>
            </a:r>
            <a:r>
              <a:rPr lang="en-US" sz="700" b="1" dirty="0" err="1">
                <a:solidFill>
                  <a:schemeClr val="tx1"/>
                </a:solidFill>
                <a:latin typeface="Tahoma" pitchFamily="34" charset="0"/>
                <a:cs typeface="Tahoma" pitchFamily="34" charset="0"/>
              </a:rPr>
              <a:t>án</a:t>
            </a:r>
            <a:r>
              <a:rPr lang="en-US" sz="700" b="1" dirty="0">
                <a:solidFill>
                  <a:schemeClr val="tx1"/>
                </a:solidFill>
                <a:latin typeface="Tahoma" pitchFamily="34" charset="0"/>
                <a:cs typeface="Tahoma" pitchFamily="34" charset="0"/>
              </a:rPr>
              <a:t> </a:t>
            </a:r>
            <a:r>
              <a:rPr lang="en-US" sz="700" b="1" dirty="0" err="1">
                <a:solidFill>
                  <a:schemeClr val="tx1"/>
                </a:solidFill>
                <a:latin typeface="Tahoma" pitchFamily="34" charset="0"/>
                <a:cs typeface="Tahoma" pitchFamily="34" charset="0"/>
              </a:rPr>
              <a:t>bất</a:t>
            </a:r>
            <a:r>
              <a:rPr lang="en-US" sz="700" b="1" dirty="0">
                <a:solidFill>
                  <a:schemeClr val="tx1"/>
                </a:solidFill>
                <a:latin typeface="Tahoma" pitchFamily="34" charset="0"/>
                <a:cs typeface="Tahoma" pitchFamily="34" charset="0"/>
              </a:rPr>
              <a:t> </a:t>
            </a:r>
            <a:r>
              <a:rPr lang="en-US" sz="700" b="1" dirty="0" err="1">
                <a:solidFill>
                  <a:schemeClr val="tx1"/>
                </a:solidFill>
                <a:latin typeface="Tahoma" pitchFamily="34" charset="0"/>
                <a:cs typeface="Tahoma" pitchFamily="34" charset="0"/>
              </a:rPr>
              <a:t>động</a:t>
            </a:r>
            <a:r>
              <a:rPr lang="en-US" sz="700" b="1" dirty="0">
                <a:solidFill>
                  <a:schemeClr val="tx1"/>
                </a:solidFill>
                <a:latin typeface="Tahoma" pitchFamily="34" charset="0"/>
                <a:cs typeface="Tahoma" pitchFamily="34" charset="0"/>
              </a:rPr>
              <a:t> </a:t>
            </a:r>
            <a:r>
              <a:rPr lang="en-US" sz="700" b="1" dirty="0" err="1">
                <a:solidFill>
                  <a:schemeClr val="tx1"/>
                </a:solidFill>
                <a:latin typeface="Tahoma" pitchFamily="34" charset="0"/>
                <a:cs typeface="Tahoma" pitchFamily="34" charset="0"/>
              </a:rPr>
              <a:t>sản</a:t>
            </a:r>
            <a:r>
              <a:rPr lang="en-US" sz="700" b="1" dirty="0">
                <a:solidFill>
                  <a:schemeClr val="tx1"/>
                </a:solidFill>
                <a:latin typeface="Tahoma" pitchFamily="34" charset="0"/>
                <a:cs typeface="Tahoma" pitchFamily="34" charset="0"/>
              </a:rPr>
              <a:t> </a:t>
            </a:r>
            <a:r>
              <a:rPr lang="en-US" sz="700" b="1" dirty="0" err="1">
                <a:solidFill>
                  <a:schemeClr val="tx1"/>
                </a:solidFill>
                <a:latin typeface="Tahoma" pitchFamily="34" charset="0"/>
                <a:cs typeface="Tahoma" pitchFamily="34" charset="0"/>
              </a:rPr>
              <a:t>trong</a:t>
            </a:r>
            <a:r>
              <a:rPr lang="en-US" sz="700" b="1" dirty="0">
                <a:solidFill>
                  <a:schemeClr val="tx1"/>
                </a:solidFill>
                <a:latin typeface="Tahoma" pitchFamily="34" charset="0"/>
                <a:cs typeface="Tahoma" pitchFamily="34" charset="0"/>
              </a:rPr>
              <a:t> </a:t>
            </a:r>
            <a:r>
              <a:rPr lang="en-US" sz="700" b="1" dirty="0" err="1">
                <a:solidFill>
                  <a:schemeClr val="tx1"/>
                </a:solidFill>
                <a:latin typeface="Tahoma" pitchFamily="34" charset="0"/>
                <a:cs typeface="Tahoma" pitchFamily="34" charset="0"/>
              </a:rPr>
              <a:t>nước</a:t>
            </a:r>
            <a:endParaRPr lang="en-US" sz="700" dirty="0">
              <a:solidFill>
                <a:schemeClr val="tx1"/>
              </a:solidFill>
              <a:latin typeface="Tahoma" pitchFamily="34" charset="0"/>
              <a:cs typeface="Tahoma" pitchFamily="34" charset="0"/>
            </a:endParaRPr>
          </a:p>
          <a:p>
            <a:pPr marL="171450" indent="-171450" algn="just">
              <a:lnSpc>
                <a:spcPct val="125000"/>
              </a:lnSpc>
              <a:spcBef>
                <a:spcPts val="400"/>
              </a:spcBef>
              <a:spcAft>
                <a:spcPts val="400"/>
              </a:spcAft>
              <a:buFont typeface="Wingdings" pitchFamily="2" charset="2"/>
              <a:buChar char="§"/>
              <a:defRPr/>
            </a:pPr>
            <a:r>
              <a:rPr lang="en-US" sz="700" b="1" dirty="0" err="1">
                <a:solidFill>
                  <a:schemeClr val="tx1"/>
                </a:solidFill>
                <a:latin typeface="Tahoma" pitchFamily="34" charset="0"/>
                <a:cs typeface="Tahoma" pitchFamily="34" charset="0"/>
              </a:rPr>
              <a:t>Bán</a:t>
            </a:r>
            <a:r>
              <a:rPr lang="en-US" sz="700" b="1" dirty="0">
                <a:solidFill>
                  <a:schemeClr val="tx1"/>
                </a:solidFill>
                <a:latin typeface="Tahoma" pitchFamily="34" charset="0"/>
                <a:cs typeface="Tahoma" pitchFamily="34" charset="0"/>
              </a:rPr>
              <a:t> </a:t>
            </a:r>
            <a:r>
              <a:rPr lang="en-US" sz="700" b="1" dirty="0" err="1">
                <a:solidFill>
                  <a:schemeClr val="tx1"/>
                </a:solidFill>
                <a:latin typeface="Tahoma" pitchFamily="34" charset="0"/>
                <a:cs typeface="Tahoma" pitchFamily="34" charset="0"/>
              </a:rPr>
              <a:t>lẻ</a:t>
            </a:r>
            <a:r>
              <a:rPr lang="en-US" sz="700" dirty="0">
                <a:solidFill>
                  <a:schemeClr val="tx1"/>
                </a:solidFill>
                <a:latin typeface="Tahoma" pitchFamily="34" charset="0"/>
                <a:cs typeface="Tahoma" pitchFamily="34" charset="0"/>
              </a:rPr>
              <a:t> qua </a:t>
            </a:r>
            <a:r>
              <a:rPr lang="en-US" sz="800" dirty="0">
                <a:solidFill>
                  <a:schemeClr val="tx1"/>
                </a:solidFill>
                <a:latin typeface="Arial" pitchFamily="34" charset="0"/>
                <a:cs typeface="Arial" pitchFamily="34" charset="0"/>
              </a:rPr>
              <a:t>33 </a:t>
            </a:r>
            <a:r>
              <a:rPr lang="en-US" sz="800" dirty="0" err="1">
                <a:solidFill>
                  <a:schemeClr val="tx1"/>
                </a:solidFill>
                <a:latin typeface="Arial" pitchFamily="34" charset="0"/>
                <a:cs typeface="Arial" pitchFamily="34" charset="0"/>
              </a:rPr>
              <a:t>điểm</a:t>
            </a:r>
            <a:r>
              <a:rPr lang="en-US" sz="800" dirty="0">
                <a:solidFill>
                  <a:schemeClr val="tx1"/>
                </a:solidFill>
                <a:latin typeface="Arial" pitchFamily="34" charset="0"/>
                <a:cs typeface="Arial" pitchFamily="34" charset="0"/>
              </a:rPr>
              <a:t> </a:t>
            </a:r>
            <a:r>
              <a:rPr lang="en-US" sz="800" dirty="0" err="1">
                <a:solidFill>
                  <a:schemeClr val="tx1"/>
                </a:solidFill>
                <a:latin typeface="Arial" pitchFamily="34" charset="0"/>
                <a:cs typeface="Arial" pitchFamily="34" charset="0"/>
              </a:rPr>
              <a:t>bán</a:t>
            </a:r>
            <a:r>
              <a:rPr lang="en-US" sz="800" dirty="0">
                <a:solidFill>
                  <a:schemeClr val="tx1"/>
                </a:solidFill>
                <a:latin typeface="Arial" pitchFamily="34" charset="0"/>
                <a:cs typeface="Arial" pitchFamily="34" charset="0"/>
              </a:rPr>
              <a:t> </a:t>
            </a:r>
            <a:r>
              <a:rPr lang="en-US" sz="800" dirty="0" err="1">
                <a:solidFill>
                  <a:schemeClr val="tx1"/>
                </a:solidFill>
                <a:latin typeface="Arial" pitchFamily="34" charset="0"/>
                <a:cs typeface="Arial" pitchFamily="34" charset="0"/>
              </a:rPr>
              <a:t>hàng</a:t>
            </a:r>
            <a:r>
              <a:rPr lang="en-US" sz="800" dirty="0">
                <a:solidFill>
                  <a:schemeClr val="tx1"/>
                </a:solidFill>
                <a:latin typeface="Arial" pitchFamily="34" charset="0"/>
                <a:cs typeface="Arial" pitchFamily="34" charset="0"/>
              </a:rPr>
              <a:t> </a:t>
            </a:r>
            <a:r>
              <a:rPr lang="en-US" sz="800" dirty="0" err="1">
                <a:solidFill>
                  <a:schemeClr val="tx1"/>
                </a:solidFill>
                <a:latin typeface="Arial" pitchFamily="34" charset="0"/>
                <a:cs typeface="Arial" pitchFamily="34" charset="0"/>
              </a:rPr>
              <a:t>với</a:t>
            </a:r>
            <a:r>
              <a:rPr lang="en-US" sz="800" dirty="0">
                <a:solidFill>
                  <a:schemeClr val="tx1"/>
                </a:solidFill>
                <a:latin typeface="Arial" pitchFamily="34" charset="0"/>
                <a:cs typeface="Arial" pitchFamily="34" charset="0"/>
              </a:rPr>
              <a:t> </a:t>
            </a:r>
            <a:r>
              <a:rPr lang="en-US" sz="800" dirty="0" err="1">
                <a:solidFill>
                  <a:schemeClr val="tx1"/>
                </a:solidFill>
                <a:latin typeface="Arial" pitchFamily="34" charset="0"/>
                <a:cs typeface="Arial" pitchFamily="34" charset="0"/>
              </a:rPr>
              <a:t>mạng</a:t>
            </a:r>
            <a:r>
              <a:rPr lang="en-US" sz="800" dirty="0">
                <a:solidFill>
                  <a:schemeClr val="tx1"/>
                </a:solidFill>
                <a:latin typeface="Arial" pitchFamily="34" charset="0"/>
                <a:cs typeface="Arial" pitchFamily="34" charset="0"/>
              </a:rPr>
              <a:t> </a:t>
            </a:r>
            <a:r>
              <a:rPr lang="en-US" sz="800" dirty="0" err="1">
                <a:solidFill>
                  <a:schemeClr val="tx1"/>
                </a:solidFill>
                <a:latin typeface="Arial" pitchFamily="34" charset="0"/>
                <a:cs typeface="Arial" pitchFamily="34" charset="0"/>
              </a:rPr>
              <a:t>lưới</a:t>
            </a:r>
            <a:r>
              <a:rPr lang="en-US" sz="800" dirty="0">
                <a:solidFill>
                  <a:schemeClr val="tx1"/>
                </a:solidFill>
                <a:latin typeface="Arial" pitchFamily="34" charset="0"/>
                <a:cs typeface="Arial" pitchFamily="34" charset="0"/>
              </a:rPr>
              <a:t> </a:t>
            </a:r>
            <a:r>
              <a:rPr lang="en-US" sz="800" dirty="0" err="1">
                <a:solidFill>
                  <a:schemeClr val="tx1"/>
                </a:solidFill>
                <a:latin typeface="Arial" pitchFamily="34" charset="0"/>
                <a:cs typeface="Arial" pitchFamily="34" charset="0"/>
              </a:rPr>
              <a:t>gồm</a:t>
            </a:r>
            <a:r>
              <a:rPr lang="en-US" sz="800" dirty="0">
                <a:solidFill>
                  <a:schemeClr val="tx1"/>
                </a:solidFill>
                <a:latin typeface="Arial" pitchFamily="34" charset="0"/>
                <a:cs typeface="Arial" pitchFamily="34" charset="0"/>
              </a:rPr>
              <a:t> 5 </a:t>
            </a:r>
            <a:r>
              <a:rPr lang="en-US" sz="800" dirty="0" err="1">
                <a:solidFill>
                  <a:schemeClr val="tx1"/>
                </a:solidFill>
                <a:latin typeface="Arial" pitchFamily="34" charset="0"/>
                <a:cs typeface="Arial" pitchFamily="34" charset="0"/>
              </a:rPr>
              <a:t>siêu</a:t>
            </a:r>
            <a:r>
              <a:rPr lang="en-US" sz="800" dirty="0">
                <a:solidFill>
                  <a:schemeClr val="tx1"/>
                </a:solidFill>
                <a:latin typeface="Arial" pitchFamily="34" charset="0"/>
                <a:cs typeface="Arial" pitchFamily="34" charset="0"/>
              </a:rPr>
              <a:t> </a:t>
            </a:r>
            <a:r>
              <a:rPr lang="en-US" sz="800" dirty="0" err="1">
                <a:solidFill>
                  <a:schemeClr val="tx1"/>
                </a:solidFill>
                <a:latin typeface="Arial" pitchFamily="34" charset="0"/>
                <a:cs typeface="Arial" pitchFamily="34" charset="0"/>
              </a:rPr>
              <a:t>thị</a:t>
            </a:r>
            <a:r>
              <a:rPr lang="en-US" sz="800" dirty="0">
                <a:solidFill>
                  <a:schemeClr val="tx1"/>
                </a:solidFill>
                <a:latin typeface="Arial" pitchFamily="34" charset="0"/>
                <a:cs typeface="Arial" pitchFamily="34" charset="0"/>
              </a:rPr>
              <a:t> </a:t>
            </a:r>
            <a:r>
              <a:rPr lang="en-US" sz="800" dirty="0" err="1">
                <a:solidFill>
                  <a:schemeClr val="tx1"/>
                </a:solidFill>
                <a:latin typeface="Arial" pitchFamily="34" charset="0"/>
                <a:cs typeface="Arial" pitchFamily="34" charset="0"/>
              </a:rPr>
              <a:t>cửa</a:t>
            </a:r>
            <a:r>
              <a:rPr lang="en-US" sz="800" dirty="0">
                <a:solidFill>
                  <a:schemeClr val="tx1"/>
                </a:solidFill>
                <a:latin typeface="Arial" pitchFamily="34" charset="0"/>
                <a:cs typeface="Arial" pitchFamily="34" charset="0"/>
              </a:rPr>
              <a:t> </a:t>
            </a:r>
            <a:r>
              <a:rPr lang="en-US" sz="800" dirty="0" err="1">
                <a:solidFill>
                  <a:schemeClr val="tx1"/>
                </a:solidFill>
                <a:latin typeface="Arial" pitchFamily="34" charset="0"/>
                <a:cs typeface="Arial" pitchFamily="34" charset="0"/>
              </a:rPr>
              <a:t>hàng</a:t>
            </a:r>
            <a:r>
              <a:rPr lang="en-US" sz="800" dirty="0">
                <a:solidFill>
                  <a:schemeClr val="tx1"/>
                </a:solidFill>
                <a:latin typeface="Arial" pitchFamily="34" charset="0"/>
                <a:cs typeface="Arial" pitchFamily="34" charset="0"/>
              </a:rPr>
              <a:t> </a:t>
            </a:r>
            <a:r>
              <a:rPr lang="en-US" sz="800" dirty="0" err="1">
                <a:solidFill>
                  <a:schemeClr val="tx1"/>
                </a:solidFill>
                <a:latin typeface="Arial" pitchFamily="34" charset="0"/>
                <a:cs typeface="Arial" pitchFamily="34" charset="0"/>
              </a:rPr>
              <a:t>trực</a:t>
            </a:r>
            <a:r>
              <a:rPr lang="en-US" sz="800" dirty="0">
                <a:solidFill>
                  <a:schemeClr val="tx1"/>
                </a:solidFill>
                <a:latin typeface="Arial" pitchFamily="34" charset="0"/>
                <a:cs typeface="Arial" pitchFamily="34" charset="0"/>
              </a:rPr>
              <a:t> </a:t>
            </a:r>
            <a:r>
              <a:rPr lang="en-US" sz="800" dirty="0" err="1">
                <a:solidFill>
                  <a:schemeClr val="tx1"/>
                </a:solidFill>
                <a:latin typeface="Arial" pitchFamily="34" charset="0"/>
                <a:cs typeface="Arial" pitchFamily="34" charset="0"/>
              </a:rPr>
              <a:t>thuộc</a:t>
            </a:r>
            <a:r>
              <a:rPr lang="en-US" sz="800" dirty="0">
                <a:solidFill>
                  <a:schemeClr val="tx1"/>
                </a:solidFill>
                <a:latin typeface="Arial" pitchFamily="34" charset="0"/>
                <a:cs typeface="Arial" pitchFamily="34" charset="0"/>
              </a:rPr>
              <a:t> </a:t>
            </a:r>
            <a:r>
              <a:rPr lang="en-US" sz="800" dirty="0" err="1">
                <a:solidFill>
                  <a:schemeClr val="tx1"/>
                </a:solidFill>
                <a:latin typeface="Arial" pitchFamily="34" charset="0"/>
                <a:cs typeface="Arial" pitchFamily="34" charset="0"/>
              </a:rPr>
              <a:t>và</a:t>
            </a:r>
            <a:r>
              <a:rPr lang="en-US" sz="800" dirty="0">
                <a:solidFill>
                  <a:schemeClr val="tx1"/>
                </a:solidFill>
                <a:latin typeface="Arial" pitchFamily="34" charset="0"/>
                <a:cs typeface="Arial" pitchFamily="34" charset="0"/>
              </a:rPr>
              <a:t> 28 </a:t>
            </a:r>
            <a:r>
              <a:rPr lang="en-US" sz="800" dirty="0" err="1">
                <a:solidFill>
                  <a:schemeClr val="tx1"/>
                </a:solidFill>
                <a:latin typeface="Arial" pitchFamily="34" charset="0"/>
                <a:cs typeface="Arial" pitchFamily="34" charset="0"/>
              </a:rPr>
              <a:t>đại</a:t>
            </a:r>
            <a:r>
              <a:rPr lang="en-US" sz="800" dirty="0">
                <a:solidFill>
                  <a:schemeClr val="tx1"/>
                </a:solidFill>
                <a:latin typeface="Arial" pitchFamily="34" charset="0"/>
                <a:cs typeface="Arial" pitchFamily="34" charset="0"/>
              </a:rPr>
              <a:t> </a:t>
            </a:r>
            <a:r>
              <a:rPr lang="en-US" sz="800" dirty="0" err="1">
                <a:solidFill>
                  <a:schemeClr val="tx1"/>
                </a:solidFill>
                <a:latin typeface="Arial" pitchFamily="34" charset="0"/>
                <a:cs typeface="Arial" pitchFamily="34" charset="0"/>
              </a:rPr>
              <a:t>lý</a:t>
            </a:r>
            <a:r>
              <a:rPr lang="en-US" sz="800" dirty="0">
                <a:solidFill>
                  <a:schemeClr val="tx1"/>
                </a:solidFill>
                <a:latin typeface="Arial" pitchFamily="34" charset="0"/>
                <a:cs typeface="Arial" pitchFamily="34" charset="0"/>
              </a:rPr>
              <a:t> </a:t>
            </a:r>
            <a:r>
              <a:rPr lang="en-US" sz="800" dirty="0" err="1">
                <a:solidFill>
                  <a:schemeClr val="tx1"/>
                </a:solidFill>
                <a:latin typeface="Arial" pitchFamily="34" charset="0"/>
                <a:cs typeface="Arial" pitchFamily="34" charset="0"/>
              </a:rPr>
              <a:t>và</a:t>
            </a:r>
            <a:r>
              <a:rPr lang="en-US" sz="800" dirty="0">
                <a:solidFill>
                  <a:schemeClr val="tx1"/>
                </a:solidFill>
                <a:latin typeface="Arial" pitchFamily="34" charset="0"/>
                <a:cs typeface="Arial" pitchFamily="34" charset="0"/>
              </a:rPr>
              <a:t> </a:t>
            </a:r>
            <a:r>
              <a:rPr lang="en-US" sz="800" dirty="0" err="1">
                <a:solidFill>
                  <a:schemeClr val="tx1"/>
                </a:solidFill>
                <a:latin typeface="Arial" pitchFamily="34" charset="0"/>
                <a:cs typeface="Arial" pitchFamily="34" charset="0"/>
              </a:rPr>
              <a:t>nhà</a:t>
            </a:r>
            <a:r>
              <a:rPr lang="en-US" sz="800" dirty="0">
                <a:solidFill>
                  <a:schemeClr val="tx1"/>
                </a:solidFill>
                <a:latin typeface="Arial" pitchFamily="34" charset="0"/>
                <a:cs typeface="Arial" pitchFamily="34" charset="0"/>
              </a:rPr>
              <a:t> </a:t>
            </a:r>
            <a:r>
              <a:rPr lang="en-US" sz="800" dirty="0" err="1">
                <a:solidFill>
                  <a:schemeClr val="tx1"/>
                </a:solidFill>
                <a:latin typeface="Arial" pitchFamily="34" charset="0"/>
                <a:cs typeface="Arial" pitchFamily="34" charset="0"/>
              </a:rPr>
              <a:t>phân</a:t>
            </a:r>
            <a:r>
              <a:rPr lang="en-US" sz="800" dirty="0">
                <a:solidFill>
                  <a:schemeClr val="tx1"/>
                </a:solidFill>
                <a:latin typeface="Arial" pitchFamily="34" charset="0"/>
                <a:cs typeface="Arial" pitchFamily="34" charset="0"/>
              </a:rPr>
              <a:t> </a:t>
            </a:r>
            <a:r>
              <a:rPr lang="en-US" sz="800" dirty="0" err="1">
                <a:solidFill>
                  <a:schemeClr val="tx1"/>
                </a:solidFill>
                <a:latin typeface="Arial" pitchFamily="34" charset="0"/>
                <a:cs typeface="Arial" pitchFamily="34" charset="0"/>
              </a:rPr>
              <a:t>phối</a:t>
            </a:r>
            <a:r>
              <a:rPr lang="en-US" sz="800" dirty="0">
                <a:solidFill>
                  <a:schemeClr val="tx1"/>
                </a:solidFill>
                <a:latin typeface="Arial" pitchFamily="34" charset="0"/>
                <a:cs typeface="Arial" pitchFamily="34" charset="0"/>
              </a:rPr>
              <a:t> </a:t>
            </a:r>
            <a:r>
              <a:rPr lang="en-US" sz="800" dirty="0" err="1">
                <a:solidFill>
                  <a:schemeClr val="tx1"/>
                </a:solidFill>
                <a:latin typeface="Arial" pitchFamily="34" charset="0"/>
                <a:cs typeface="Arial" pitchFamily="34" charset="0"/>
              </a:rPr>
              <a:t>liên</a:t>
            </a:r>
            <a:r>
              <a:rPr lang="en-US" sz="800" dirty="0">
                <a:solidFill>
                  <a:schemeClr val="tx1"/>
                </a:solidFill>
                <a:latin typeface="Arial" pitchFamily="34" charset="0"/>
                <a:cs typeface="Arial" pitchFamily="34" charset="0"/>
              </a:rPr>
              <a:t> </a:t>
            </a:r>
            <a:r>
              <a:rPr lang="en-US" sz="800" dirty="0" err="1">
                <a:solidFill>
                  <a:schemeClr val="tx1"/>
                </a:solidFill>
                <a:latin typeface="Arial" pitchFamily="34" charset="0"/>
                <a:cs typeface="Arial" pitchFamily="34" charset="0"/>
              </a:rPr>
              <a:t>kết</a:t>
            </a:r>
            <a:r>
              <a:rPr lang="en-US" sz="800" dirty="0">
                <a:solidFill>
                  <a:schemeClr val="tx1"/>
                </a:solidFill>
                <a:latin typeface="Arial" pitchFamily="34" charset="0"/>
                <a:cs typeface="Arial" pitchFamily="34" charset="0"/>
              </a:rPr>
              <a:t> </a:t>
            </a:r>
            <a:r>
              <a:rPr lang="en-US" sz="800" dirty="0" err="1">
                <a:solidFill>
                  <a:schemeClr val="tx1"/>
                </a:solidFill>
                <a:latin typeface="Arial" pitchFamily="34" charset="0"/>
                <a:cs typeface="Arial" pitchFamily="34" charset="0"/>
              </a:rPr>
              <a:t>với</a:t>
            </a:r>
            <a:r>
              <a:rPr lang="en-US" sz="800" dirty="0">
                <a:solidFill>
                  <a:schemeClr val="tx1"/>
                </a:solidFill>
                <a:latin typeface="Arial" pitchFamily="34" charset="0"/>
                <a:cs typeface="Arial" pitchFamily="34" charset="0"/>
              </a:rPr>
              <a:t> TTF</a:t>
            </a:r>
            <a:endParaRPr lang="en-US" sz="700" b="1" dirty="0">
              <a:solidFill>
                <a:schemeClr val="tx1"/>
              </a:solidFill>
              <a:latin typeface="Tahoma" pitchFamily="34" charset="0"/>
              <a:cs typeface="Tahoma" pitchFamily="34" charset="0"/>
            </a:endParaRPr>
          </a:p>
        </p:txBody>
      </p:sp>
      <p:sp>
        <p:nvSpPr>
          <p:cNvPr id="13" name="Rectangle 12"/>
          <p:cNvSpPr/>
          <p:nvPr/>
        </p:nvSpPr>
        <p:spPr>
          <a:xfrm>
            <a:off x="1295400" y="5715000"/>
            <a:ext cx="2895600" cy="1066800"/>
          </a:xfrm>
          <a:prstGeom prst="rect">
            <a:avLst/>
          </a:prstGeom>
          <a:solidFill>
            <a:schemeClr val="bg2">
              <a:lumMod val="90000"/>
            </a:schemeClr>
          </a:solidFill>
          <a:ln/>
        </p:spPr>
        <p:style>
          <a:lnRef idx="1">
            <a:schemeClr val="dk1"/>
          </a:lnRef>
          <a:fillRef idx="2">
            <a:schemeClr val="dk1"/>
          </a:fillRef>
          <a:effectRef idx="1">
            <a:schemeClr val="dk1"/>
          </a:effectRef>
          <a:fontRef idx="minor">
            <a:schemeClr val="dk1"/>
          </a:fontRef>
        </p:style>
        <p:txBody>
          <a:bodyPr anchor="ctr"/>
          <a:lstStyle/>
          <a:p>
            <a:pPr algn="ctr">
              <a:lnSpc>
                <a:spcPct val="125000"/>
              </a:lnSpc>
              <a:defRPr/>
            </a:pPr>
            <a:r>
              <a:rPr lang="vi-VN" sz="700" b="1" dirty="0">
                <a:solidFill>
                  <a:schemeClr val="tx1"/>
                </a:solidFill>
                <a:latin typeface="Tahoma" pitchFamily="34" charset="0"/>
                <a:cs typeface="Tahoma" pitchFamily="34" charset="0"/>
              </a:rPr>
              <a:t>CẤU TRÚC CHI PHÍ</a:t>
            </a:r>
          </a:p>
          <a:p>
            <a:pPr marL="171450" indent="-171450" algn="just">
              <a:lnSpc>
                <a:spcPct val="125000"/>
              </a:lnSpc>
              <a:buFont typeface="Arial" pitchFamily="34" charset="0"/>
              <a:buChar char="•"/>
              <a:defRPr/>
            </a:pPr>
            <a:r>
              <a:rPr lang="en-US" sz="700" b="1" dirty="0">
                <a:solidFill>
                  <a:schemeClr val="tx1"/>
                </a:solidFill>
                <a:latin typeface="Tahoma" pitchFamily="34" charset="0"/>
                <a:cs typeface="Tahoma" pitchFamily="34" charset="0"/>
              </a:rPr>
              <a:t>Chi </a:t>
            </a:r>
            <a:r>
              <a:rPr lang="en-US" sz="700" b="1" dirty="0" err="1">
                <a:solidFill>
                  <a:schemeClr val="tx1"/>
                </a:solidFill>
                <a:latin typeface="Tahoma" pitchFamily="34" charset="0"/>
                <a:cs typeface="Tahoma" pitchFamily="34" charset="0"/>
              </a:rPr>
              <a:t>phí</a:t>
            </a:r>
            <a:r>
              <a:rPr lang="en-US" sz="700" b="1" dirty="0">
                <a:solidFill>
                  <a:schemeClr val="tx1"/>
                </a:solidFill>
                <a:latin typeface="Tahoma" pitchFamily="34" charset="0"/>
                <a:cs typeface="Tahoma" pitchFamily="34" charset="0"/>
              </a:rPr>
              <a:t> </a:t>
            </a:r>
            <a:r>
              <a:rPr lang="en-US" sz="700" b="1" dirty="0" err="1">
                <a:solidFill>
                  <a:schemeClr val="tx1"/>
                </a:solidFill>
                <a:latin typeface="Tahoma" pitchFamily="34" charset="0"/>
                <a:cs typeface="Tahoma" pitchFamily="34" charset="0"/>
              </a:rPr>
              <a:t>của</a:t>
            </a:r>
            <a:r>
              <a:rPr lang="en-US" sz="700" b="1" dirty="0">
                <a:solidFill>
                  <a:schemeClr val="tx1"/>
                </a:solidFill>
                <a:latin typeface="Tahoma" pitchFamily="34" charset="0"/>
                <a:cs typeface="Tahoma" pitchFamily="34" charset="0"/>
              </a:rPr>
              <a:t> TTF </a:t>
            </a:r>
            <a:r>
              <a:rPr lang="en-US" sz="700" b="1" dirty="0" err="1">
                <a:solidFill>
                  <a:schemeClr val="tx1"/>
                </a:solidFill>
                <a:latin typeface="Tahoma" pitchFamily="34" charset="0"/>
                <a:cs typeface="Tahoma" pitchFamily="34" charset="0"/>
              </a:rPr>
              <a:t>chủ</a:t>
            </a:r>
            <a:r>
              <a:rPr lang="en-US" sz="700" b="1" dirty="0">
                <a:solidFill>
                  <a:schemeClr val="tx1"/>
                </a:solidFill>
                <a:latin typeface="Tahoma" pitchFamily="34" charset="0"/>
                <a:cs typeface="Tahoma" pitchFamily="34" charset="0"/>
              </a:rPr>
              <a:t> </a:t>
            </a:r>
            <a:r>
              <a:rPr lang="en-US" sz="700" b="1" dirty="0" err="1">
                <a:solidFill>
                  <a:schemeClr val="tx1"/>
                </a:solidFill>
                <a:latin typeface="Tahoma" pitchFamily="34" charset="0"/>
                <a:cs typeface="Tahoma" pitchFamily="34" charset="0"/>
              </a:rPr>
              <a:t>yếu</a:t>
            </a:r>
            <a:r>
              <a:rPr lang="en-US" sz="700" b="1" dirty="0">
                <a:solidFill>
                  <a:schemeClr val="tx1"/>
                </a:solidFill>
                <a:latin typeface="Tahoma" pitchFamily="34" charset="0"/>
                <a:cs typeface="Tahoma" pitchFamily="34" charset="0"/>
              </a:rPr>
              <a:t> </a:t>
            </a:r>
            <a:r>
              <a:rPr lang="en-US" sz="700" b="1" dirty="0" err="1">
                <a:solidFill>
                  <a:schemeClr val="tx1"/>
                </a:solidFill>
                <a:latin typeface="Tahoma" pitchFamily="34" charset="0"/>
                <a:cs typeface="Tahoma" pitchFamily="34" charset="0"/>
              </a:rPr>
              <a:t>là</a:t>
            </a:r>
            <a:r>
              <a:rPr lang="en-US" sz="700" b="1" dirty="0">
                <a:solidFill>
                  <a:schemeClr val="tx1"/>
                </a:solidFill>
                <a:latin typeface="Tahoma" pitchFamily="34" charset="0"/>
                <a:cs typeface="Tahoma" pitchFamily="34" charset="0"/>
              </a:rPr>
              <a:t> chi </a:t>
            </a:r>
            <a:r>
              <a:rPr lang="en-US" sz="700" b="1" dirty="0" err="1">
                <a:solidFill>
                  <a:schemeClr val="tx1"/>
                </a:solidFill>
                <a:latin typeface="Tahoma" pitchFamily="34" charset="0"/>
                <a:cs typeface="Tahoma" pitchFamily="34" charset="0"/>
              </a:rPr>
              <a:t>phí</a:t>
            </a:r>
            <a:r>
              <a:rPr lang="en-US" sz="700" b="1" dirty="0">
                <a:solidFill>
                  <a:schemeClr val="tx1"/>
                </a:solidFill>
                <a:latin typeface="Tahoma" pitchFamily="34" charset="0"/>
                <a:cs typeface="Tahoma" pitchFamily="34" charset="0"/>
              </a:rPr>
              <a:t> </a:t>
            </a:r>
            <a:r>
              <a:rPr lang="en-US" sz="700" b="1" dirty="0" err="1">
                <a:solidFill>
                  <a:schemeClr val="tx1"/>
                </a:solidFill>
                <a:latin typeface="Tahoma" pitchFamily="34" charset="0"/>
                <a:cs typeface="Tahoma" pitchFamily="34" charset="0"/>
              </a:rPr>
              <a:t>giá</a:t>
            </a:r>
            <a:r>
              <a:rPr lang="en-US" sz="700" b="1" dirty="0">
                <a:solidFill>
                  <a:schemeClr val="tx1"/>
                </a:solidFill>
                <a:latin typeface="Tahoma" pitchFamily="34" charset="0"/>
                <a:cs typeface="Tahoma" pitchFamily="34" charset="0"/>
              </a:rPr>
              <a:t> </a:t>
            </a:r>
            <a:r>
              <a:rPr lang="en-US" sz="700" b="1" dirty="0" err="1">
                <a:solidFill>
                  <a:schemeClr val="tx1"/>
                </a:solidFill>
                <a:latin typeface="Tahoma" pitchFamily="34" charset="0"/>
                <a:cs typeface="Tahoma" pitchFamily="34" charset="0"/>
              </a:rPr>
              <a:t>vốn</a:t>
            </a:r>
            <a:r>
              <a:rPr lang="en-US" sz="700" b="1" dirty="0">
                <a:solidFill>
                  <a:schemeClr val="tx1"/>
                </a:solidFill>
                <a:latin typeface="Tahoma" pitchFamily="34" charset="0"/>
                <a:cs typeface="Tahoma" pitchFamily="34" charset="0"/>
              </a:rPr>
              <a:t> 75%</a:t>
            </a:r>
          </a:p>
          <a:p>
            <a:pPr marL="171450" indent="-171450" algn="just">
              <a:lnSpc>
                <a:spcPct val="125000"/>
              </a:lnSpc>
              <a:buFont typeface="Arial" pitchFamily="34" charset="0"/>
              <a:buChar char="•"/>
              <a:defRPr/>
            </a:pPr>
            <a:r>
              <a:rPr lang="en-US" sz="700" dirty="0">
                <a:solidFill>
                  <a:schemeClr val="tx1"/>
                </a:solidFill>
                <a:latin typeface="Tahoma" pitchFamily="34" charset="0"/>
                <a:cs typeface="Tahoma" pitchFamily="34" charset="0"/>
              </a:rPr>
              <a:t>Chi </a:t>
            </a:r>
            <a:r>
              <a:rPr lang="en-US" sz="700" dirty="0" err="1">
                <a:solidFill>
                  <a:schemeClr val="tx1"/>
                </a:solidFill>
                <a:latin typeface="Tahoma" pitchFamily="34" charset="0"/>
                <a:cs typeface="Tahoma" pitchFamily="34" charset="0"/>
              </a:rPr>
              <a:t>phí</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lãi</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vay</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chiếm</a:t>
            </a:r>
            <a:r>
              <a:rPr lang="en-US" sz="700" dirty="0">
                <a:solidFill>
                  <a:schemeClr val="tx1"/>
                </a:solidFill>
                <a:latin typeface="Tahoma" pitchFamily="34" charset="0"/>
                <a:cs typeface="Tahoma" pitchFamily="34" charset="0"/>
              </a:rPr>
              <a:t> 6.5% </a:t>
            </a:r>
            <a:r>
              <a:rPr lang="en-US" sz="700" dirty="0" err="1">
                <a:solidFill>
                  <a:schemeClr val="tx1"/>
                </a:solidFill>
                <a:latin typeface="Tahoma" pitchFamily="34" charset="0"/>
                <a:cs typeface="Tahoma" pitchFamily="34" charset="0"/>
              </a:rPr>
              <a:t>trong</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cơ</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cấu</a:t>
            </a:r>
            <a:r>
              <a:rPr lang="en-US" sz="700" dirty="0">
                <a:solidFill>
                  <a:schemeClr val="tx1"/>
                </a:solidFill>
                <a:latin typeface="Tahoma" pitchFamily="34" charset="0"/>
                <a:cs typeface="Tahoma" pitchFamily="34" charset="0"/>
              </a:rPr>
              <a:t> chi </a:t>
            </a:r>
            <a:r>
              <a:rPr lang="en-US" sz="700" dirty="0" err="1">
                <a:solidFill>
                  <a:schemeClr val="tx1"/>
                </a:solidFill>
                <a:latin typeface="Tahoma" pitchFamily="34" charset="0"/>
                <a:cs typeface="Tahoma" pitchFamily="34" charset="0"/>
              </a:rPr>
              <a:t>phí</a:t>
            </a:r>
            <a:endParaRPr lang="en-US" sz="700" dirty="0">
              <a:solidFill>
                <a:schemeClr val="tx1"/>
              </a:solidFill>
              <a:latin typeface="Tahoma" pitchFamily="34" charset="0"/>
              <a:cs typeface="Tahoma" pitchFamily="34" charset="0"/>
            </a:endParaRPr>
          </a:p>
          <a:p>
            <a:pPr marL="171450" indent="-171450" algn="just">
              <a:lnSpc>
                <a:spcPct val="125000"/>
              </a:lnSpc>
              <a:buFont typeface="Arial" pitchFamily="34" charset="0"/>
              <a:buChar char="•"/>
              <a:defRPr/>
            </a:pPr>
            <a:r>
              <a:rPr lang="en-US" sz="700" dirty="0">
                <a:solidFill>
                  <a:schemeClr val="tx1"/>
                </a:solidFill>
                <a:latin typeface="Tahoma" pitchFamily="34" charset="0"/>
                <a:cs typeface="Tahoma" pitchFamily="34" charset="0"/>
              </a:rPr>
              <a:t>Chi </a:t>
            </a:r>
            <a:r>
              <a:rPr lang="en-US" sz="700" dirty="0" err="1">
                <a:solidFill>
                  <a:schemeClr val="tx1"/>
                </a:solidFill>
                <a:latin typeface="Tahoma" pitchFamily="34" charset="0"/>
                <a:cs typeface="Tahoma" pitchFamily="34" charset="0"/>
              </a:rPr>
              <a:t>phí</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quản</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lý</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chiếm</a:t>
            </a:r>
            <a:r>
              <a:rPr lang="en-US" sz="700" dirty="0">
                <a:solidFill>
                  <a:schemeClr val="tx1"/>
                </a:solidFill>
                <a:latin typeface="Tahoma" pitchFamily="34" charset="0"/>
                <a:cs typeface="Tahoma" pitchFamily="34" charset="0"/>
              </a:rPr>
              <a:t> 6,7% </a:t>
            </a:r>
            <a:r>
              <a:rPr lang="en-US" sz="700" dirty="0" err="1">
                <a:solidFill>
                  <a:schemeClr val="tx1"/>
                </a:solidFill>
                <a:latin typeface="Tahoma" pitchFamily="34" charset="0"/>
                <a:cs typeface="Tahoma" pitchFamily="34" charset="0"/>
              </a:rPr>
              <a:t>tổng</a:t>
            </a:r>
            <a:r>
              <a:rPr lang="en-US" sz="700" dirty="0">
                <a:solidFill>
                  <a:schemeClr val="tx1"/>
                </a:solidFill>
                <a:latin typeface="Tahoma" pitchFamily="34" charset="0"/>
                <a:cs typeface="Tahoma" pitchFamily="34" charset="0"/>
              </a:rPr>
              <a:t> chi </a:t>
            </a:r>
            <a:r>
              <a:rPr lang="en-US" sz="700" dirty="0" err="1">
                <a:solidFill>
                  <a:schemeClr val="tx1"/>
                </a:solidFill>
                <a:latin typeface="Tahoma" pitchFamily="34" charset="0"/>
                <a:cs typeface="Tahoma" pitchFamily="34" charset="0"/>
              </a:rPr>
              <a:t>phí</a:t>
            </a:r>
            <a:r>
              <a:rPr lang="en-US" sz="700" dirty="0">
                <a:solidFill>
                  <a:schemeClr val="tx1"/>
                </a:solidFill>
                <a:latin typeface="Tahoma" pitchFamily="34" charset="0"/>
                <a:cs typeface="Tahoma" pitchFamily="34" charset="0"/>
              </a:rPr>
              <a:t>. </a:t>
            </a:r>
          </a:p>
          <a:p>
            <a:pPr marL="171450" indent="-171450" algn="just">
              <a:lnSpc>
                <a:spcPct val="125000"/>
              </a:lnSpc>
              <a:buFont typeface="Arial" pitchFamily="34" charset="0"/>
              <a:buChar char="•"/>
              <a:defRPr/>
            </a:pPr>
            <a:r>
              <a:rPr lang="en-US" sz="700" dirty="0">
                <a:solidFill>
                  <a:schemeClr val="tx1"/>
                </a:solidFill>
                <a:latin typeface="Tahoma" pitchFamily="34" charset="0"/>
                <a:cs typeface="Tahoma" pitchFamily="34" charset="0"/>
              </a:rPr>
              <a:t>Chi </a:t>
            </a:r>
            <a:r>
              <a:rPr lang="en-US" sz="700" dirty="0" err="1">
                <a:solidFill>
                  <a:schemeClr val="tx1"/>
                </a:solidFill>
                <a:latin typeface="Tahoma" pitchFamily="34" charset="0"/>
                <a:cs typeface="Tahoma" pitchFamily="34" charset="0"/>
              </a:rPr>
              <a:t>phí</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bán</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hàng</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chiếm</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tỷ</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trọng</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thấp</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trong</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tổng</a:t>
            </a:r>
            <a:r>
              <a:rPr lang="en-US" sz="700" dirty="0">
                <a:solidFill>
                  <a:schemeClr val="tx1"/>
                </a:solidFill>
                <a:latin typeface="Tahoma" pitchFamily="34" charset="0"/>
                <a:cs typeface="Tahoma" pitchFamily="34" charset="0"/>
              </a:rPr>
              <a:t> chi </a:t>
            </a:r>
            <a:r>
              <a:rPr lang="en-US" sz="700" dirty="0" err="1">
                <a:solidFill>
                  <a:schemeClr val="tx1"/>
                </a:solidFill>
                <a:latin typeface="Tahoma" pitchFamily="34" charset="0"/>
                <a:cs typeface="Tahoma" pitchFamily="34" charset="0"/>
              </a:rPr>
              <a:t>phí</a:t>
            </a:r>
            <a:r>
              <a:rPr lang="en-US" sz="700" dirty="0">
                <a:solidFill>
                  <a:schemeClr val="tx1"/>
                </a:solidFill>
                <a:latin typeface="Tahoma" pitchFamily="34" charset="0"/>
                <a:cs typeface="Tahoma" pitchFamily="34" charset="0"/>
              </a:rPr>
              <a:t> (1,5%) </a:t>
            </a:r>
          </a:p>
        </p:txBody>
      </p:sp>
      <p:sp>
        <p:nvSpPr>
          <p:cNvPr id="14" name="Rectangle 13"/>
          <p:cNvSpPr/>
          <p:nvPr/>
        </p:nvSpPr>
        <p:spPr>
          <a:xfrm>
            <a:off x="4953000" y="5715000"/>
            <a:ext cx="3124200" cy="1023938"/>
          </a:xfrm>
          <a:prstGeom prst="rect">
            <a:avLst/>
          </a:prstGeom>
          <a:solidFill>
            <a:schemeClr val="bg2">
              <a:lumMod val="90000"/>
            </a:schemeClr>
          </a:solidFill>
          <a:ln/>
        </p:spPr>
        <p:style>
          <a:lnRef idx="1">
            <a:schemeClr val="dk1"/>
          </a:lnRef>
          <a:fillRef idx="2">
            <a:schemeClr val="dk1"/>
          </a:fillRef>
          <a:effectRef idx="1">
            <a:schemeClr val="dk1"/>
          </a:effectRef>
          <a:fontRef idx="minor">
            <a:schemeClr val="dk1"/>
          </a:fontRef>
        </p:style>
        <p:txBody>
          <a:bodyPr anchor="ctr"/>
          <a:lstStyle/>
          <a:p>
            <a:pPr algn="ctr">
              <a:defRPr/>
            </a:pPr>
            <a:r>
              <a:rPr lang="en-US" sz="700" b="1" dirty="0">
                <a:solidFill>
                  <a:schemeClr val="tx1"/>
                </a:solidFill>
                <a:latin typeface="Tahoma" pitchFamily="34" charset="0"/>
                <a:cs typeface="Tahoma" pitchFamily="34" charset="0"/>
              </a:rPr>
              <a:t>KẾT QUẢ KINH DOANH </a:t>
            </a:r>
            <a:r>
              <a:rPr lang="vi-VN" sz="700" b="1" dirty="0">
                <a:solidFill>
                  <a:schemeClr val="tx1"/>
                </a:solidFill>
                <a:latin typeface="Tahoma" pitchFamily="34" charset="0"/>
                <a:cs typeface="Tahoma" pitchFamily="34" charset="0"/>
              </a:rPr>
              <a:t>DỰ KIẾN</a:t>
            </a:r>
          </a:p>
          <a:p>
            <a:pPr algn="just">
              <a:lnSpc>
                <a:spcPct val="200000"/>
              </a:lnSpc>
              <a:defRPr/>
            </a:pPr>
            <a:r>
              <a:rPr lang="en-US" sz="700" dirty="0" err="1">
                <a:solidFill>
                  <a:schemeClr val="tx1"/>
                </a:solidFill>
                <a:latin typeface="Tahoma" pitchFamily="34" charset="0"/>
                <a:cs typeface="Tahoma" pitchFamily="34" charset="0"/>
              </a:rPr>
              <a:t>Năm</a:t>
            </a:r>
            <a:r>
              <a:rPr lang="en-US" sz="700" dirty="0">
                <a:solidFill>
                  <a:schemeClr val="tx1"/>
                </a:solidFill>
                <a:latin typeface="Tahoma" pitchFamily="34" charset="0"/>
                <a:cs typeface="Tahoma" pitchFamily="34" charset="0"/>
              </a:rPr>
              <a:t> 2014 LNST </a:t>
            </a:r>
            <a:r>
              <a:rPr lang="en-US" sz="700" dirty="0" err="1">
                <a:solidFill>
                  <a:schemeClr val="tx1"/>
                </a:solidFill>
                <a:latin typeface="Tahoma" pitchFamily="34" charset="0"/>
                <a:cs typeface="Tahoma" pitchFamily="34" charset="0"/>
              </a:rPr>
              <a:t>dự</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kiến</a:t>
            </a:r>
            <a:r>
              <a:rPr lang="en-US" sz="700" dirty="0">
                <a:solidFill>
                  <a:schemeClr val="tx1"/>
                </a:solidFill>
                <a:latin typeface="Tahoma" pitchFamily="34" charset="0"/>
                <a:cs typeface="Tahoma" pitchFamily="34" charset="0"/>
              </a:rPr>
              <a:t> 153 </a:t>
            </a:r>
            <a:r>
              <a:rPr lang="en-US" sz="700" dirty="0" err="1">
                <a:solidFill>
                  <a:schemeClr val="tx1"/>
                </a:solidFill>
                <a:latin typeface="Tahoma" pitchFamily="34" charset="0"/>
                <a:cs typeface="Tahoma" pitchFamily="34" charset="0"/>
              </a:rPr>
              <a:t>tỷ</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đồng</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nhờ</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hoàn</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nhập</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lãi</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vay</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và</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lãi</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từ</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các</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đơn</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hàng</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mới</a:t>
            </a:r>
            <a:endParaRPr lang="en-US" sz="700" dirty="0">
              <a:solidFill>
                <a:schemeClr val="tx1"/>
              </a:solidFill>
              <a:latin typeface="Tahoma" pitchFamily="34" charset="0"/>
              <a:cs typeface="Tahoma" pitchFamily="34" charset="0"/>
            </a:endParaRPr>
          </a:p>
          <a:p>
            <a:pPr algn="just">
              <a:lnSpc>
                <a:spcPct val="200000"/>
              </a:lnSpc>
              <a:defRPr/>
            </a:pPr>
            <a:r>
              <a:rPr lang="vi-VN" sz="700" dirty="0">
                <a:solidFill>
                  <a:schemeClr val="tx1"/>
                </a:solidFill>
                <a:latin typeface="Tahoma" pitchFamily="34" charset="0"/>
                <a:cs typeface="Tahoma" pitchFamily="34" charset="0"/>
              </a:rPr>
              <a:t>năm 201</a:t>
            </a:r>
            <a:r>
              <a:rPr lang="en-US" sz="700" dirty="0">
                <a:solidFill>
                  <a:schemeClr val="tx1"/>
                </a:solidFill>
                <a:latin typeface="Tahoma" pitchFamily="34" charset="0"/>
                <a:cs typeface="Tahoma" pitchFamily="34" charset="0"/>
              </a:rPr>
              <a:t>5 </a:t>
            </a:r>
            <a:r>
              <a:rPr lang="vi-VN" sz="700" dirty="0">
                <a:solidFill>
                  <a:schemeClr val="tx1"/>
                </a:solidFill>
                <a:latin typeface="Tahoma" pitchFamily="34" charset="0"/>
                <a:cs typeface="Tahoma" pitchFamily="34" charset="0"/>
              </a:rPr>
              <a:t>LNST</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dự</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kiến</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hơn</a:t>
            </a:r>
            <a:r>
              <a:rPr lang="en-US" sz="700" dirty="0">
                <a:solidFill>
                  <a:schemeClr val="tx1"/>
                </a:solidFill>
                <a:latin typeface="Tahoma" pitchFamily="34" charset="0"/>
                <a:cs typeface="Tahoma" pitchFamily="34" charset="0"/>
              </a:rPr>
              <a:t> 150 </a:t>
            </a:r>
            <a:r>
              <a:rPr lang="vi-VN" sz="700" dirty="0">
                <a:solidFill>
                  <a:schemeClr val="tx1"/>
                </a:solidFill>
                <a:latin typeface="Tahoma" pitchFamily="34" charset="0"/>
                <a:cs typeface="Tahoma" pitchFamily="34" charset="0"/>
              </a:rPr>
              <a:t>tỷ </a:t>
            </a:r>
            <a:r>
              <a:rPr lang="en-US" sz="700" dirty="0" err="1">
                <a:solidFill>
                  <a:schemeClr val="tx1"/>
                </a:solidFill>
                <a:latin typeface="Tahoma" pitchFamily="34" charset="0"/>
                <a:cs typeface="Tahoma" pitchFamily="34" charset="0"/>
              </a:rPr>
              <a:t>đồng</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từ</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hoạt</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động</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sản</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xuất</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kinh</a:t>
            </a:r>
            <a:r>
              <a:rPr lang="en-US" sz="700" dirty="0">
                <a:solidFill>
                  <a:schemeClr val="tx1"/>
                </a:solidFill>
                <a:latin typeface="Tahoma" pitchFamily="34" charset="0"/>
                <a:cs typeface="Tahoma" pitchFamily="34" charset="0"/>
              </a:rPr>
              <a:t> </a:t>
            </a:r>
            <a:r>
              <a:rPr lang="en-US" sz="700" dirty="0" err="1">
                <a:solidFill>
                  <a:schemeClr val="tx1"/>
                </a:solidFill>
                <a:latin typeface="Tahoma" pitchFamily="34" charset="0"/>
                <a:cs typeface="Tahoma" pitchFamily="34" charset="0"/>
              </a:rPr>
              <a:t>doanh</a:t>
            </a:r>
            <a:endParaRPr lang="vi-VN" sz="700" dirty="0">
              <a:solidFill>
                <a:schemeClr val="tx1"/>
              </a:solidFill>
              <a:latin typeface="Tahoma" pitchFamily="34" charset="0"/>
              <a:cs typeface="Tahoma" pitchFamily="34" charset="0"/>
            </a:endParaRPr>
          </a:p>
        </p:txBody>
      </p:sp>
      <p:sp>
        <p:nvSpPr>
          <p:cNvPr id="16" name="Oval 15"/>
          <p:cNvSpPr/>
          <p:nvPr/>
        </p:nvSpPr>
        <p:spPr>
          <a:xfrm>
            <a:off x="4953000" y="838200"/>
            <a:ext cx="304800" cy="304800"/>
          </a:xfrm>
          <a:prstGeom prst="ellipse">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000" b="1" dirty="0">
                <a:solidFill>
                  <a:schemeClr val="tx1"/>
                </a:solidFill>
                <a:latin typeface="Tahoma" pitchFamily="34" charset="0"/>
                <a:cs typeface="Tahoma" pitchFamily="34" charset="0"/>
              </a:rPr>
              <a:t>1</a:t>
            </a:r>
          </a:p>
        </p:txBody>
      </p:sp>
      <p:cxnSp>
        <p:nvCxnSpPr>
          <p:cNvPr id="30" name="Straight Arrow Connector 29"/>
          <p:cNvCxnSpPr>
            <a:stCxn id="5" idx="2"/>
            <a:endCxn id="8" idx="0"/>
          </p:cNvCxnSpPr>
          <p:nvPr/>
        </p:nvCxnSpPr>
        <p:spPr>
          <a:xfrm flipH="1">
            <a:off x="4659313" y="2351088"/>
            <a:ext cx="4762" cy="8731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7" idx="3"/>
            <a:endCxn id="10" idx="3"/>
          </p:cNvCxnSpPr>
          <p:nvPr/>
        </p:nvCxnSpPr>
        <p:spPr>
          <a:xfrm>
            <a:off x="8804275" y="1485900"/>
            <a:ext cx="15875" cy="1624013"/>
          </a:xfrm>
          <a:prstGeom prst="curvedConnector3">
            <a:avLst>
              <a:gd name="adj1" fmla="val 1564446"/>
            </a:avLst>
          </a:prstGeom>
          <a:ln w="19050">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Curved Connector 38"/>
          <p:cNvCxnSpPr>
            <a:stCxn id="10" idx="3"/>
            <a:endCxn id="14" idx="3"/>
          </p:cNvCxnSpPr>
          <p:nvPr/>
        </p:nvCxnSpPr>
        <p:spPr>
          <a:xfrm flipH="1">
            <a:off x="8077200" y="3109913"/>
            <a:ext cx="742950" cy="3116262"/>
          </a:xfrm>
          <a:prstGeom prst="curvedConnector3">
            <a:avLst>
              <a:gd name="adj1" fmla="val -30769"/>
            </a:avLst>
          </a:prstGeom>
          <a:ln w="19050">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0" name="Curved Connector 49"/>
          <p:cNvCxnSpPr>
            <a:stCxn id="9" idx="1"/>
            <a:endCxn id="13" idx="1"/>
          </p:cNvCxnSpPr>
          <p:nvPr/>
        </p:nvCxnSpPr>
        <p:spPr>
          <a:xfrm rot="10800000" flipH="1" flipV="1">
            <a:off x="457200" y="3090863"/>
            <a:ext cx="838200" cy="3157537"/>
          </a:xfrm>
          <a:prstGeom prst="curvedConnector3">
            <a:avLst>
              <a:gd name="adj1" fmla="val -27273"/>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7" name="Shape 56"/>
          <p:cNvCxnSpPr>
            <a:stCxn id="9" idx="1"/>
            <a:endCxn id="6" idx="1"/>
          </p:cNvCxnSpPr>
          <p:nvPr/>
        </p:nvCxnSpPr>
        <p:spPr>
          <a:xfrm rot="10800000">
            <a:off x="457200" y="1485900"/>
            <a:ext cx="0" cy="1604963"/>
          </a:xfrm>
          <a:prstGeom prst="curvedConnector3">
            <a:avLst>
              <a:gd name="adj1" fmla="val 2286010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3" name="Curved Connector 62"/>
          <p:cNvCxnSpPr>
            <a:stCxn id="9" idx="3"/>
            <a:endCxn id="8" idx="1"/>
          </p:cNvCxnSpPr>
          <p:nvPr/>
        </p:nvCxnSpPr>
        <p:spPr>
          <a:xfrm>
            <a:off x="2751138" y="3090863"/>
            <a:ext cx="776287" cy="223837"/>
          </a:xfrm>
          <a:prstGeom prst="curved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5" name="Curved Connector 64"/>
          <p:cNvCxnSpPr>
            <a:stCxn id="8" idx="3"/>
            <a:endCxn id="10" idx="1"/>
          </p:cNvCxnSpPr>
          <p:nvPr/>
        </p:nvCxnSpPr>
        <p:spPr>
          <a:xfrm flipV="1">
            <a:off x="5791200" y="3109913"/>
            <a:ext cx="762000" cy="204787"/>
          </a:xfrm>
          <a:prstGeom prst="curved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48" name="Curved Connector 247"/>
          <p:cNvCxnSpPr>
            <a:stCxn id="6" idx="3"/>
            <a:endCxn id="8" idx="1"/>
          </p:cNvCxnSpPr>
          <p:nvPr/>
        </p:nvCxnSpPr>
        <p:spPr>
          <a:xfrm>
            <a:off x="2751138" y="1485900"/>
            <a:ext cx="776287" cy="1828800"/>
          </a:xfrm>
          <a:prstGeom prst="curved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50" name="Curved Connector 249"/>
          <p:cNvCxnSpPr>
            <a:stCxn id="8" idx="3"/>
            <a:endCxn id="7" idx="1"/>
          </p:cNvCxnSpPr>
          <p:nvPr/>
        </p:nvCxnSpPr>
        <p:spPr>
          <a:xfrm flipV="1">
            <a:off x="5791200" y="1485900"/>
            <a:ext cx="754063" cy="1828800"/>
          </a:xfrm>
          <a:prstGeom prst="curved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64" name="Shape 263"/>
          <p:cNvCxnSpPr>
            <a:stCxn id="13" idx="3"/>
            <a:endCxn id="8" idx="2"/>
          </p:cNvCxnSpPr>
          <p:nvPr/>
        </p:nvCxnSpPr>
        <p:spPr>
          <a:xfrm flipV="1">
            <a:off x="4191000" y="4191000"/>
            <a:ext cx="468313" cy="2057400"/>
          </a:xfrm>
          <a:prstGeom prst="curvedConnector2">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66" name="Shape 265"/>
          <p:cNvCxnSpPr>
            <a:stCxn id="14" idx="1"/>
            <a:endCxn id="8" idx="2"/>
          </p:cNvCxnSpPr>
          <p:nvPr/>
        </p:nvCxnSpPr>
        <p:spPr>
          <a:xfrm rot="10800000">
            <a:off x="4659313" y="4191000"/>
            <a:ext cx="293687" cy="2035175"/>
          </a:xfrm>
          <a:prstGeom prst="curvedConnector2">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73" name="Elbow Connector 272"/>
          <p:cNvCxnSpPr>
            <a:stCxn id="9" idx="2"/>
            <a:endCxn id="11" idx="0"/>
          </p:cNvCxnSpPr>
          <p:nvPr/>
        </p:nvCxnSpPr>
        <p:spPr>
          <a:xfrm rot="16200000" flipH="1">
            <a:off x="1827213" y="3624262"/>
            <a:ext cx="387350" cy="835025"/>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75" name="Elbow Connector 274"/>
          <p:cNvCxnSpPr>
            <a:stCxn id="12" idx="0"/>
            <a:endCxn id="10" idx="2"/>
          </p:cNvCxnSpPr>
          <p:nvPr/>
        </p:nvCxnSpPr>
        <p:spPr>
          <a:xfrm rot="5400000" flipH="1" flipV="1">
            <a:off x="7059613" y="3608387"/>
            <a:ext cx="387350" cy="866775"/>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79" name="Shape 278"/>
          <p:cNvCxnSpPr>
            <a:stCxn id="11" idx="3"/>
            <a:endCxn id="8" idx="2"/>
          </p:cNvCxnSpPr>
          <p:nvPr/>
        </p:nvCxnSpPr>
        <p:spPr>
          <a:xfrm flipV="1">
            <a:off x="3886200" y="4191000"/>
            <a:ext cx="773113" cy="730250"/>
          </a:xfrm>
          <a:prstGeom prst="curvedConnector2">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81" name="Shape 280"/>
          <p:cNvCxnSpPr>
            <a:stCxn id="8" idx="2"/>
            <a:endCxn id="12" idx="1"/>
          </p:cNvCxnSpPr>
          <p:nvPr/>
        </p:nvCxnSpPr>
        <p:spPr>
          <a:xfrm rot="16200000" flipH="1">
            <a:off x="4672807" y="4177506"/>
            <a:ext cx="723900" cy="750887"/>
          </a:xfrm>
          <a:prstGeom prst="curvedConnector2">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4" idx="2"/>
            <a:endCxn id="5" idx="0"/>
          </p:cNvCxnSpPr>
          <p:nvPr/>
        </p:nvCxnSpPr>
        <p:spPr>
          <a:xfrm>
            <a:off x="4656138" y="863600"/>
            <a:ext cx="7937" cy="1270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57" name="Oval 156"/>
          <p:cNvSpPr/>
          <p:nvPr/>
        </p:nvSpPr>
        <p:spPr>
          <a:xfrm>
            <a:off x="4876800" y="2133600"/>
            <a:ext cx="304800" cy="304800"/>
          </a:xfrm>
          <a:prstGeom prst="ellipse">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000" b="1" dirty="0">
                <a:solidFill>
                  <a:schemeClr val="tx1"/>
                </a:solidFill>
                <a:latin typeface="Tahoma" pitchFamily="34" charset="0"/>
                <a:cs typeface="Tahoma" pitchFamily="34" charset="0"/>
              </a:rPr>
              <a:t>2</a:t>
            </a:r>
          </a:p>
        </p:txBody>
      </p:sp>
      <p:sp>
        <p:nvSpPr>
          <p:cNvPr id="158" name="Oval 157"/>
          <p:cNvSpPr/>
          <p:nvPr/>
        </p:nvSpPr>
        <p:spPr>
          <a:xfrm>
            <a:off x="6127750" y="2674938"/>
            <a:ext cx="304800" cy="304800"/>
          </a:xfrm>
          <a:prstGeom prst="ellipse">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000" b="1" dirty="0">
                <a:solidFill>
                  <a:schemeClr val="tx1"/>
                </a:solidFill>
                <a:latin typeface="Tahoma" pitchFamily="34" charset="0"/>
                <a:cs typeface="Tahoma" pitchFamily="34" charset="0"/>
              </a:rPr>
              <a:t>3</a:t>
            </a:r>
          </a:p>
        </p:txBody>
      </p:sp>
      <p:sp>
        <p:nvSpPr>
          <p:cNvPr id="159" name="Oval 158"/>
          <p:cNvSpPr/>
          <p:nvPr/>
        </p:nvSpPr>
        <p:spPr>
          <a:xfrm>
            <a:off x="8836025" y="2125663"/>
            <a:ext cx="304800" cy="304800"/>
          </a:xfrm>
          <a:prstGeom prst="ellipse">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000" b="1" dirty="0">
                <a:solidFill>
                  <a:schemeClr val="tx1"/>
                </a:solidFill>
                <a:latin typeface="Tahoma" pitchFamily="34" charset="0"/>
                <a:cs typeface="Tahoma" pitchFamily="34" charset="0"/>
              </a:rPr>
              <a:t>6</a:t>
            </a:r>
          </a:p>
        </p:txBody>
      </p:sp>
      <p:sp>
        <p:nvSpPr>
          <p:cNvPr id="160" name="Oval 159"/>
          <p:cNvSpPr/>
          <p:nvPr/>
        </p:nvSpPr>
        <p:spPr>
          <a:xfrm>
            <a:off x="19050" y="2257425"/>
            <a:ext cx="381000" cy="379413"/>
          </a:xfrm>
          <a:prstGeom prst="ellipse">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900" b="1" dirty="0">
                <a:solidFill>
                  <a:schemeClr val="tx1"/>
                </a:solidFill>
                <a:latin typeface="Tahoma" pitchFamily="34" charset="0"/>
                <a:cs typeface="Tahoma" pitchFamily="34" charset="0"/>
              </a:rPr>
              <a:t>8</a:t>
            </a:r>
          </a:p>
        </p:txBody>
      </p:sp>
      <p:sp>
        <p:nvSpPr>
          <p:cNvPr id="162" name="Oval 161"/>
          <p:cNvSpPr/>
          <p:nvPr/>
        </p:nvSpPr>
        <p:spPr>
          <a:xfrm>
            <a:off x="1866900" y="3871913"/>
            <a:ext cx="342900" cy="338137"/>
          </a:xfrm>
          <a:prstGeom prst="ellipse">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000" b="1" dirty="0">
                <a:solidFill>
                  <a:schemeClr val="tx1"/>
                </a:solidFill>
                <a:latin typeface="Tahoma" pitchFamily="34" charset="0"/>
                <a:cs typeface="Tahoma" pitchFamily="34" charset="0"/>
              </a:rPr>
              <a:t>4</a:t>
            </a:r>
          </a:p>
        </p:txBody>
      </p:sp>
      <p:sp>
        <p:nvSpPr>
          <p:cNvPr id="163" name="Oval 162"/>
          <p:cNvSpPr/>
          <p:nvPr/>
        </p:nvSpPr>
        <p:spPr>
          <a:xfrm>
            <a:off x="7086600" y="3876675"/>
            <a:ext cx="342900" cy="336550"/>
          </a:xfrm>
          <a:prstGeom prst="ellipse">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000" b="1" dirty="0">
                <a:solidFill>
                  <a:schemeClr val="tx1"/>
                </a:solidFill>
                <a:latin typeface="Tahoma" pitchFamily="34" charset="0"/>
                <a:cs typeface="Tahoma" pitchFamily="34" charset="0"/>
              </a:rPr>
              <a:t>5</a:t>
            </a:r>
          </a:p>
        </p:txBody>
      </p:sp>
      <p:sp>
        <p:nvSpPr>
          <p:cNvPr id="164" name="Oval 163"/>
          <p:cNvSpPr/>
          <p:nvPr/>
        </p:nvSpPr>
        <p:spPr>
          <a:xfrm>
            <a:off x="11113" y="4403725"/>
            <a:ext cx="476250" cy="396875"/>
          </a:xfrm>
          <a:prstGeom prst="ellipse">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900" b="1" dirty="0">
                <a:solidFill>
                  <a:schemeClr val="tx1"/>
                </a:solidFill>
                <a:latin typeface="Tahoma" pitchFamily="34" charset="0"/>
                <a:cs typeface="Tahoma" pitchFamily="34" charset="0"/>
              </a:rPr>
              <a:t>10</a:t>
            </a:r>
          </a:p>
        </p:txBody>
      </p:sp>
      <p:sp>
        <p:nvSpPr>
          <p:cNvPr id="165" name="Oval 164"/>
          <p:cNvSpPr/>
          <p:nvPr/>
        </p:nvSpPr>
        <p:spPr>
          <a:xfrm>
            <a:off x="4114800" y="5257800"/>
            <a:ext cx="342900" cy="338138"/>
          </a:xfrm>
          <a:prstGeom prst="ellipse">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000" b="1" dirty="0">
                <a:solidFill>
                  <a:schemeClr val="tx1"/>
                </a:solidFill>
                <a:latin typeface="Tahoma" pitchFamily="34" charset="0"/>
                <a:cs typeface="Tahoma" pitchFamily="34" charset="0"/>
              </a:rPr>
              <a:t>9</a:t>
            </a:r>
          </a:p>
        </p:txBody>
      </p:sp>
      <p:sp>
        <p:nvSpPr>
          <p:cNvPr id="166" name="Oval 165"/>
          <p:cNvSpPr/>
          <p:nvPr/>
        </p:nvSpPr>
        <p:spPr>
          <a:xfrm>
            <a:off x="4838700" y="5268913"/>
            <a:ext cx="342900" cy="338137"/>
          </a:xfrm>
          <a:prstGeom prst="ellipse">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000" b="1" dirty="0">
                <a:solidFill>
                  <a:schemeClr val="tx1"/>
                </a:solidFill>
                <a:latin typeface="Tahoma" pitchFamily="34" charset="0"/>
                <a:cs typeface="Tahoma" pitchFamily="34" charset="0"/>
              </a:rPr>
              <a:t>7</a:t>
            </a:r>
          </a:p>
        </p:txBody>
      </p:sp>
      <p:sp>
        <p:nvSpPr>
          <p:cNvPr id="167" name="Oval 166"/>
          <p:cNvSpPr/>
          <p:nvPr/>
        </p:nvSpPr>
        <p:spPr>
          <a:xfrm>
            <a:off x="8680450" y="4310063"/>
            <a:ext cx="457200" cy="430212"/>
          </a:xfrm>
          <a:prstGeom prst="ellipse">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800" b="1" dirty="0">
                <a:solidFill>
                  <a:schemeClr val="tx1"/>
                </a:solidFill>
                <a:latin typeface="Tahoma" pitchFamily="34" charset="0"/>
                <a:cs typeface="Tahoma" pitchFamily="34" charset="0"/>
              </a:rPr>
              <a:t>11</a:t>
            </a:r>
          </a:p>
        </p:txBody>
      </p:sp>
      <p:sp>
        <p:nvSpPr>
          <p:cNvPr id="309" name="Oval 308"/>
          <p:cNvSpPr/>
          <p:nvPr/>
        </p:nvSpPr>
        <p:spPr>
          <a:xfrm>
            <a:off x="2833688" y="2674938"/>
            <a:ext cx="304800" cy="304800"/>
          </a:xfrm>
          <a:prstGeom prst="ellipse">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000" b="1" dirty="0">
                <a:solidFill>
                  <a:schemeClr val="tx1"/>
                </a:solidFill>
                <a:latin typeface="Tahoma" pitchFamily="34" charset="0"/>
                <a:cs typeface="Tahoma" pitchFamily="34" charset="0"/>
              </a:rPr>
              <a:t>3</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9144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200" b="1" dirty="0">
                <a:solidFill>
                  <a:srgbClr val="005197"/>
                </a:solidFill>
                <a:latin typeface="Arial" pitchFamily="34" charset="0"/>
                <a:cs typeface="Arial" pitchFamily="34" charset="0"/>
              </a:rPr>
              <a:t>     V. TRIỂN VỌNG KINH DOANH TTF</a:t>
            </a:r>
          </a:p>
        </p:txBody>
      </p:sp>
      <p:sp>
        <p:nvSpPr>
          <p:cNvPr id="52226" name="TextBox 4"/>
          <p:cNvSpPr txBox="1">
            <a:spLocks noChangeArrowheads="1"/>
          </p:cNvSpPr>
          <p:nvPr/>
        </p:nvSpPr>
        <p:spPr bwMode="auto">
          <a:xfrm>
            <a:off x="381000" y="1143000"/>
            <a:ext cx="7315200" cy="3749675"/>
          </a:xfrm>
          <a:prstGeom prst="rect">
            <a:avLst/>
          </a:prstGeom>
          <a:noFill/>
          <a:ln w="9525">
            <a:noFill/>
            <a:miter lim="800000"/>
            <a:headEnd/>
            <a:tailEnd/>
          </a:ln>
        </p:spPr>
        <p:txBody>
          <a:bodyPr>
            <a:spAutoFit/>
          </a:bodyPr>
          <a:lstStyle/>
          <a:p>
            <a:pPr marL="261938" indent="-261938" algn="just">
              <a:lnSpc>
                <a:spcPct val="200000"/>
              </a:lnSpc>
              <a:buFont typeface="Wingdings" pitchFamily="2" charset="2"/>
              <a:buChar char="q"/>
            </a:pPr>
            <a:r>
              <a:rPr lang="en-US" sz="2000">
                <a:latin typeface="Arial" charset="0"/>
                <a:cs typeface="Arial" charset="0"/>
              </a:rPr>
              <a:t>Hợp tác và hỗ trợ của DATC</a:t>
            </a:r>
          </a:p>
          <a:p>
            <a:pPr marL="261938" indent="-261938" algn="just">
              <a:lnSpc>
                <a:spcPct val="200000"/>
              </a:lnSpc>
              <a:buFont typeface="Wingdings" pitchFamily="2" charset="2"/>
              <a:buChar char="q"/>
            </a:pPr>
            <a:r>
              <a:rPr lang="en-US" sz="2000">
                <a:latin typeface="Arial" charset="0"/>
                <a:cs typeface="Arial" charset="0"/>
              </a:rPr>
              <a:t>Hỗ trợ của ngân hàng Việt Á</a:t>
            </a:r>
          </a:p>
          <a:p>
            <a:pPr marL="261938" indent="-261938" algn="just">
              <a:lnSpc>
                <a:spcPct val="200000"/>
              </a:lnSpc>
              <a:buFont typeface="Wingdings" pitchFamily="2" charset="2"/>
              <a:buChar char="q"/>
            </a:pPr>
            <a:r>
              <a:rPr lang="en-US" sz="2000">
                <a:latin typeface="Arial" charset="0"/>
                <a:cs typeface="Arial" charset="0"/>
              </a:rPr>
              <a:t>Vốn từ phát hành cho cổ đông hiện hữu</a:t>
            </a:r>
          </a:p>
          <a:p>
            <a:pPr marL="261938" indent="-261938" algn="just">
              <a:lnSpc>
                <a:spcPct val="200000"/>
              </a:lnSpc>
              <a:buFont typeface="Wingdings" pitchFamily="2" charset="2"/>
              <a:buChar char="q"/>
            </a:pPr>
            <a:r>
              <a:rPr lang="en-US" sz="2000">
                <a:latin typeface="Arial" charset="0"/>
                <a:cs typeface="Arial" charset="0"/>
              </a:rPr>
              <a:t>Vốn và hỗ trợ từ nhà đầu tư nước ngoài</a:t>
            </a:r>
          </a:p>
          <a:p>
            <a:pPr marL="261938" indent="-261938" algn="just">
              <a:lnSpc>
                <a:spcPct val="200000"/>
              </a:lnSpc>
              <a:buFont typeface="Wingdings" pitchFamily="2" charset="2"/>
              <a:buChar char="q"/>
            </a:pPr>
            <a:endParaRPr lang="en-US" sz="2000">
              <a:latin typeface="Arial" charset="0"/>
              <a:cs typeface="Arial" charset="0"/>
            </a:endParaRPr>
          </a:p>
          <a:p>
            <a:pPr marL="261938" indent="-261938" algn="just">
              <a:lnSpc>
                <a:spcPct val="200000"/>
              </a:lnSpc>
            </a:pPr>
            <a:endParaRPr lang="en-US" sz="2000">
              <a:latin typeface="Arial"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9144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200" b="1" dirty="0">
                <a:solidFill>
                  <a:srgbClr val="005197"/>
                </a:solidFill>
                <a:latin typeface="Arial" pitchFamily="34" charset="0"/>
                <a:cs typeface="Arial" pitchFamily="34" charset="0"/>
              </a:rPr>
              <a:t>     I. GIỚI THIỆU CHUNG VỀ TTF (</a:t>
            </a:r>
            <a:r>
              <a:rPr lang="en-US" sz="2200" b="1" dirty="0" err="1">
                <a:solidFill>
                  <a:srgbClr val="005197"/>
                </a:solidFill>
                <a:latin typeface="Arial" pitchFamily="34" charset="0"/>
                <a:cs typeface="Arial" pitchFamily="34" charset="0"/>
              </a:rPr>
              <a:t>tiếp</a:t>
            </a:r>
            <a:r>
              <a:rPr lang="en-US" sz="2200" b="1" dirty="0">
                <a:solidFill>
                  <a:srgbClr val="005197"/>
                </a:solidFill>
                <a:latin typeface="Arial" pitchFamily="34" charset="0"/>
                <a:cs typeface="Arial" pitchFamily="34" charset="0"/>
              </a:rPr>
              <a:t>)</a:t>
            </a:r>
          </a:p>
        </p:txBody>
      </p:sp>
      <p:sp>
        <p:nvSpPr>
          <p:cNvPr id="16386" name="TextBox 8"/>
          <p:cNvSpPr txBox="1">
            <a:spLocks noChangeArrowheads="1"/>
          </p:cNvSpPr>
          <p:nvPr/>
        </p:nvSpPr>
        <p:spPr bwMode="auto">
          <a:xfrm>
            <a:off x="381000" y="1143000"/>
            <a:ext cx="8382000" cy="369888"/>
          </a:xfrm>
          <a:prstGeom prst="rect">
            <a:avLst/>
          </a:prstGeom>
          <a:noFill/>
          <a:ln w="9525">
            <a:noFill/>
            <a:miter lim="800000"/>
            <a:headEnd/>
            <a:tailEnd/>
          </a:ln>
        </p:spPr>
        <p:txBody>
          <a:bodyPr>
            <a:spAutoFit/>
          </a:bodyPr>
          <a:lstStyle/>
          <a:p>
            <a:r>
              <a:rPr lang="en-US" b="1">
                <a:solidFill>
                  <a:srgbClr val="005197"/>
                </a:solidFill>
                <a:latin typeface="Arial" charset="0"/>
                <a:cs typeface="Arial" charset="0"/>
              </a:rPr>
              <a:t>TRIỂN VỌNG NGÀNH XUẤT KHẨU GỖ VÀ CÁC SẢN PHẨM GỖ LẠC QUAN</a:t>
            </a:r>
          </a:p>
        </p:txBody>
      </p:sp>
      <p:sp>
        <p:nvSpPr>
          <p:cNvPr id="16387" name="TextBox 58"/>
          <p:cNvSpPr txBox="1">
            <a:spLocks noChangeArrowheads="1"/>
          </p:cNvSpPr>
          <p:nvPr/>
        </p:nvSpPr>
        <p:spPr bwMode="auto">
          <a:xfrm>
            <a:off x="5105400" y="1676400"/>
            <a:ext cx="3606800" cy="4832350"/>
          </a:xfrm>
          <a:prstGeom prst="rect">
            <a:avLst/>
          </a:prstGeom>
          <a:noFill/>
          <a:ln w="9525">
            <a:noFill/>
            <a:miter lim="800000"/>
            <a:headEnd/>
            <a:tailEnd/>
          </a:ln>
        </p:spPr>
        <p:txBody>
          <a:bodyPr>
            <a:spAutoFit/>
          </a:bodyPr>
          <a:lstStyle/>
          <a:p>
            <a:pPr marL="261938" indent="-261938" algn="just">
              <a:spcBef>
                <a:spcPts val="400"/>
              </a:spcBef>
              <a:spcAft>
                <a:spcPts val="400"/>
              </a:spcAft>
              <a:buFont typeface="Wingdings" pitchFamily="2" charset="2"/>
              <a:buChar char="q"/>
            </a:pPr>
            <a:r>
              <a:rPr lang="vi-VN" sz="1600" b="1">
                <a:solidFill>
                  <a:srgbClr val="005197"/>
                </a:solidFill>
                <a:latin typeface="Arial" charset="0"/>
                <a:cs typeface="Arial" charset="0"/>
              </a:rPr>
              <a:t>Việt Nam hiện là nước xuất khẩu đồ gỗ lớn nhất ASEAN và thứ 6 trên thế giới. </a:t>
            </a:r>
            <a:endParaRPr lang="en-US" sz="1600" b="1">
              <a:solidFill>
                <a:srgbClr val="005197"/>
              </a:solidFill>
              <a:latin typeface="Arial" charset="0"/>
              <a:cs typeface="Arial" charset="0"/>
            </a:endParaRPr>
          </a:p>
          <a:p>
            <a:pPr marL="261938" indent="-261938" algn="just">
              <a:spcBef>
                <a:spcPts val="400"/>
              </a:spcBef>
              <a:spcAft>
                <a:spcPts val="400"/>
              </a:spcAft>
              <a:buFont typeface="Wingdings" pitchFamily="2" charset="2"/>
              <a:buChar char="q"/>
            </a:pPr>
            <a:r>
              <a:rPr lang="vi-VN" sz="1600" b="1">
                <a:solidFill>
                  <a:srgbClr val="005197"/>
                </a:solidFill>
                <a:latin typeface="Arial" charset="0"/>
                <a:cs typeface="Arial" charset="0"/>
              </a:rPr>
              <a:t>Những thị trường nhập khẩu lớn của Việt Nam chiếm trên 70% tổng kim ngạch xuất khẩu đồ gỗ</a:t>
            </a:r>
            <a:r>
              <a:rPr lang="en-US" sz="1600" b="1">
                <a:solidFill>
                  <a:srgbClr val="005197"/>
                </a:solidFill>
                <a:latin typeface="Arial" charset="0"/>
                <a:cs typeface="Arial" charset="0"/>
              </a:rPr>
              <a:t> </a:t>
            </a:r>
            <a:r>
              <a:rPr lang="vi-VN" sz="1600" b="1">
                <a:solidFill>
                  <a:srgbClr val="005197"/>
                </a:solidFill>
                <a:latin typeface="Arial" charset="0"/>
                <a:cs typeface="Arial" charset="0"/>
              </a:rPr>
              <a:t> là</a:t>
            </a:r>
            <a:r>
              <a:rPr lang="en-US" sz="1600" b="1">
                <a:solidFill>
                  <a:srgbClr val="005197"/>
                </a:solidFill>
                <a:latin typeface="Arial" charset="0"/>
                <a:cs typeface="Arial" charset="0"/>
              </a:rPr>
              <a:t>:</a:t>
            </a:r>
            <a:r>
              <a:rPr lang="vi-VN" sz="1600" b="1">
                <a:solidFill>
                  <a:srgbClr val="005197"/>
                </a:solidFill>
                <a:latin typeface="Arial" charset="0"/>
                <a:cs typeface="Arial" charset="0"/>
              </a:rPr>
              <a:t> </a:t>
            </a:r>
            <a:r>
              <a:rPr lang="vi-VN" sz="1600">
                <a:solidFill>
                  <a:srgbClr val="005197"/>
                </a:solidFill>
                <a:latin typeface="Arial" charset="0"/>
                <a:cs typeface="Arial" charset="0"/>
              </a:rPr>
              <a:t>Hoa Kỳ, EU, Trung Quốc và Nhật Bản.</a:t>
            </a:r>
            <a:endParaRPr lang="en-US" sz="1600">
              <a:solidFill>
                <a:srgbClr val="005197"/>
              </a:solidFill>
              <a:latin typeface="Arial" charset="0"/>
              <a:cs typeface="Arial" charset="0"/>
            </a:endParaRPr>
          </a:p>
          <a:p>
            <a:pPr marL="261938" indent="-261938" algn="just">
              <a:spcBef>
                <a:spcPts val="400"/>
              </a:spcBef>
              <a:spcAft>
                <a:spcPts val="400"/>
              </a:spcAft>
              <a:buFont typeface="Wingdings" pitchFamily="2" charset="2"/>
              <a:buChar char="q"/>
            </a:pPr>
            <a:r>
              <a:rPr lang="en-US" sz="1600">
                <a:solidFill>
                  <a:srgbClr val="005197"/>
                </a:solidFill>
                <a:latin typeface="Arial" charset="0"/>
                <a:cs typeface="Arial" charset="0"/>
              </a:rPr>
              <a:t>Các </a:t>
            </a:r>
            <a:r>
              <a:rPr lang="vi-VN" sz="1600">
                <a:solidFill>
                  <a:srgbClr val="005197"/>
                </a:solidFill>
                <a:latin typeface="Arial" charset="0"/>
                <a:cs typeface="Arial" charset="0"/>
              </a:rPr>
              <a:t>Hiệp định song phương, đa phương dự kiến được ký kết sẽ tạo điều kiện thuận lợi hơn cho ngành: Hiệp định đối tác tự nguyện Việt Nam</a:t>
            </a:r>
            <a:r>
              <a:rPr lang="en-US" sz="1600">
                <a:solidFill>
                  <a:srgbClr val="005197"/>
                </a:solidFill>
                <a:latin typeface="Arial" charset="0"/>
                <a:cs typeface="Arial" charset="0"/>
              </a:rPr>
              <a:t> </a:t>
            </a:r>
            <a:r>
              <a:rPr lang="vi-VN" sz="1600">
                <a:solidFill>
                  <a:srgbClr val="005197"/>
                </a:solidFill>
                <a:latin typeface="Arial" charset="0"/>
                <a:cs typeface="Arial" charset="0"/>
              </a:rPr>
              <a:t>-</a:t>
            </a:r>
            <a:r>
              <a:rPr lang="en-US" sz="1600">
                <a:solidFill>
                  <a:srgbClr val="005197"/>
                </a:solidFill>
                <a:latin typeface="Arial" charset="0"/>
                <a:cs typeface="Arial" charset="0"/>
              </a:rPr>
              <a:t> </a:t>
            </a:r>
            <a:r>
              <a:rPr lang="vi-VN" sz="1600">
                <a:solidFill>
                  <a:srgbClr val="005197"/>
                </a:solidFill>
                <a:latin typeface="Arial" charset="0"/>
                <a:cs typeface="Arial" charset="0"/>
              </a:rPr>
              <a:t>EU (VPA/FLEGT)</a:t>
            </a:r>
            <a:r>
              <a:rPr lang="en-US" sz="1600">
                <a:solidFill>
                  <a:srgbClr val="005197"/>
                </a:solidFill>
                <a:latin typeface="Arial" charset="0"/>
                <a:cs typeface="Arial" charset="0"/>
              </a:rPr>
              <a:t>, </a:t>
            </a:r>
            <a:r>
              <a:rPr lang="vi-VN" sz="1600">
                <a:solidFill>
                  <a:srgbClr val="005197"/>
                </a:solidFill>
                <a:latin typeface="Arial" charset="0"/>
                <a:cs typeface="Arial" charset="0"/>
              </a:rPr>
              <a:t>Hiệp định TPP...</a:t>
            </a:r>
            <a:endParaRPr lang="en-US" sz="1600">
              <a:solidFill>
                <a:srgbClr val="005197"/>
              </a:solidFill>
              <a:latin typeface="Arial" charset="0"/>
              <a:cs typeface="Arial" charset="0"/>
            </a:endParaRPr>
          </a:p>
          <a:p>
            <a:pPr marL="261938" indent="-261938" algn="just">
              <a:spcBef>
                <a:spcPts val="400"/>
              </a:spcBef>
              <a:spcAft>
                <a:spcPts val="400"/>
              </a:spcAft>
              <a:buFont typeface="Wingdings" pitchFamily="2" charset="2"/>
              <a:buChar char="q"/>
            </a:pPr>
            <a:r>
              <a:rPr lang="en-US" sz="1600">
                <a:solidFill>
                  <a:srgbClr val="005197"/>
                </a:solidFill>
                <a:latin typeface="Arial" charset="0"/>
                <a:cs typeface="Arial" charset="0"/>
              </a:rPr>
              <a:t>Kinh tế Mỹ, Nhật Bản phục hồi, gói QE mới của Châu Âu sẽ góp phần cải thiện kinh tế giúp gia tăng sức cầu của các nước nhập khẩu.</a:t>
            </a:r>
          </a:p>
        </p:txBody>
      </p:sp>
      <p:sp>
        <p:nvSpPr>
          <p:cNvPr id="1638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6389" name="Picture 3"/>
          <p:cNvPicPr>
            <a:picLocks noChangeAspect="1" noChangeArrowheads="1"/>
          </p:cNvPicPr>
          <p:nvPr/>
        </p:nvPicPr>
        <p:blipFill>
          <a:blip r:embed="rId3"/>
          <a:srcRect/>
          <a:stretch>
            <a:fillRect/>
          </a:stretch>
        </p:blipFill>
        <p:spPr bwMode="auto">
          <a:xfrm>
            <a:off x="152400" y="3886200"/>
            <a:ext cx="4848225" cy="2654300"/>
          </a:xfrm>
          <a:prstGeom prst="rect">
            <a:avLst/>
          </a:prstGeom>
          <a:noFill/>
          <a:ln w="9525">
            <a:noFill/>
            <a:miter lim="800000"/>
            <a:headEnd/>
            <a:tailEnd/>
          </a:ln>
        </p:spPr>
      </p:pic>
      <p:pic>
        <p:nvPicPr>
          <p:cNvPr id="16390" name="Picture 4"/>
          <p:cNvPicPr>
            <a:picLocks noChangeAspect="1" noChangeArrowheads="1"/>
          </p:cNvPicPr>
          <p:nvPr/>
        </p:nvPicPr>
        <p:blipFill>
          <a:blip r:embed="rId4"/>
          <a:srcRect/>
          <a:stretch>
            <a:fillRect/>
          </a:stretch>
        </p:blipFill>
        <p:spPr bwMode="auto">
          <a:xfrm>
            <a:off x="184150" y="1512888"/>
            <a:ext cx="4816475" cy="2373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9144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200" b="1" dirty="0">
                <a:solidFill>
                  <a:srgbClr val="005197"/>
                </a:solidFill>
                <a:latin typeface="Arial" pitchFamily="34" charset="0"/>
                <a:cs typeface="Arial" pitchFamily="34" charset="0"/>
              </a:rPr>
              <a:t>     V. TRIỂN VỌNG KINH DOANH TTF</a:t>
            </a:r>
          </a:p>
        </p:txBody>
      </p:sp>
      <p:graphicFrame>
        <p:nvGraphicFramePr>
          <p:cNvPr id="54374" name="Group 102"/>
          <p:cNvGraphicFramePr>
            <a:graphicFrameLocks noGrp="1"/>
          </p:cNvGraphicFramePr>
          <p:nvPr/>
        </p:nvGraphicFramePr>
        <p:xfrm>
          <a:off x="152400" y="1066800"/>
          <a:ext cx="6172200" cy="5486400"/>
        </p:xfrm>
        <a:graphic>
          <a:graphicData uri="http://schemas.openxmlformats.org/drawingml/2006/table">
            <a:tbl>
              <a:tblPr/>
              <a:tblGrid>
                <a:gridCol w="2590800"/>
                <a:gridCol w="1828800"/>
                <a:gridCol w="1752600"/>
              </a:tblGrid>
              <a:tr h="16510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808080"/>
                          </a:solidFill>
                          <a:effectLst/>
                          <a:latin typeface="Times New Roman" pitchFamily="18" charset="0"/>
                          <a:cs typeface="Times New Roman" pitchFamily="18" charset="0"/>
                        </a:rPr>
                        <a:t> </a:t>
                      </a:r>
                      <a:r>
                        <a:rPr kumimoji="0" lang="en-US" sz="1500" b="1" i="0" u="none" strike="noStrike" cap="none" normalizeH="0" baseline="0" smtClean="0">
                          <a:ln>
                            <a:noFill/>
                          </a:ln>
                          <a:solidFill>
                            <a:srgbClr val="808080"/>
                          </a:solidFill>
                          <a:effectLst/>
                          <a:latin typeface="Times New Roman" pitchFamily="18" charset="0"/>
                          <a:ea typeface="Calibri" pitchFamily="34" charset="0"/>
                          <a:cs typeface="Times New Roman" pitchFamily="18" charset="0"/>
                        </a:rPr>
                        <a:t>Đơn vị: tỷ VNĐ</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Times New Roman" pitchFamily="18" charset="0"/>
                          <a:cs typeface="Times New Roman" pitchFamily="18" charset="0"/>
                        </a:rPr>
                        <a:t>Trước tái cơ cấu</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Times New Roman" pitchFamily="18" charset="0"/>
                          <a:cs typeface="Times New Roman" pitchFamily="18" charset="0"/>
                        </a:rPr>
                        <a:t>Sau tái cơ cấu</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Times New Roman" pitchFamily="18" charset="0"/>
                          <a:cs typeface="Times New Roman" pitchFamily="18" charset="0"/>
                        </a:rPr>
                        <a:t>Tài sản ngắn hạn</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2617.7</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2717.7</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Tiền</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8.9</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108.9</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588">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Đầu tư ngắn hạn</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4.6</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4.6</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Các khoản phải thu</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470.8</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470.8</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Hàng tồn kho</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2100.2</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2100.2</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Tài sản ngắn hạn khác</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33.2</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33.2</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Times New Roman" pitchFamily="18" charset="0"/>
                          <a:cs typeface="Times New Roman" pitchFamily="18" charset="0"/>
                        </a:rPr>
                        <a:t>Tài sản dài hạn</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732.8</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732.8</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Tài sản cố định</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540.5</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540.5</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588">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Đầu tư tài chính dài hạn</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162.7</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162.7</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Tài sản dài hạn khác</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29.6</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29.6</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Times New Roman" pitchFamily="18" charset="0"/>
                          <a:cs typeface="Times New Roman" pitchFamily="18" charset="0"/>
                        </a:rPr>
                        <a:t>Tổng tài sản</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Times New Roman" pitchFamily="18" charset="0"/>
                          <a:cs typeface="Times New Roman" pitchFamily="18" charset="0"/>
                        </a:rPr>
                        <a:t>3350.5</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Times New Roman" pitchFamily="18" charset="0"/>
                          <a:cs typeface="Times New Roman" pitchFamily="18" charset="0"/>
                        </a:rPr>
                        <a:t>3450.5</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6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p>
                      <a:pPr marL="0" marR="0" lvl="0" indent="0" algn="r" defTabSz="914400" rtl="0" eaLnBrk="1" fontAlgn="base" latinLnBrk="0" hangingPunct="1">
                        <a:lnSpc>
                          <a:spcPct val="3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r>
              <a:tr h="25241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Times New Roman" pitchFamily="18" charset="0"/>
                          <a:cs typeface="Times New Roman" pitchFamily="18" charset="0"/>
                        </a:rPr>
                        <a:t>Nợ phải trả</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2459.3</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1439.3</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Nợ ngắn hạn</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2256.4</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1236.4</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Nợ dài hạn</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202.9</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202.9</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Times New Roman" pitchFamily="18" charset="0"/>
                          <a:cs typeface="Times New Roman" pitchFamily="18" charset="0"/>
                        </a:rPr>
                        <a:t>Vốn chủ sở hữu</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786.7</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1906.7</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588">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Vốn đầu tư của chủ sở hữu</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590.6</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1710.6</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Vốn và quỹ khác</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196.1</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196.1</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Times New Roman" pitchFamily="18" charset="0"/>
                          <a:cs typeface="Times New Roman" pitchFamily="18" charset="0"/>
                        </a:rPr>
                        <a:t>Lợi ích cổ đông thiểu số</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104.5</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Times New Roman" pitchFamily="18" charset="0"/>
                        </a:rPr>
                        <a:t>104.5</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Times New Roman" pitchFamily="18" charset="0"/>
                          <a:cs typeface="Times New Roman" pitchFamily="18" charset="0"/>
                        </a:rPr>
                        <a:t>Tổng nguồn vốn</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Times New Roman" pitchFamily="18" charset="0"/>
                          <a:cs typeface="Times New Roman" pitchFamily="18" charset="0"/>
                        </a:rPr>
                        <a:t>3350.5</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Times New Roman" pitchFamily="18" charset="0"/>
                          <a:cs typeface="Times New Roman" pitchFamily="18" charset="0"/>
                        </a:rPr>
                        <a:t>3450.5</a:t>
                      </a:r>
                      <a:endParaRPr kumimoji="0" lang="en-US" sz="15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TextBox 4"/>
          <p:cNvSpPr txBox="1"/>
          <p:nvPr/>
        </p:nvSpPr>
        <p:spPr>
          <a:xfrm>
            <a:off x="6477000" y="1374775"/>
            <a:ext cx="2501900" cy="4492625"/>
          </a:xfrm>
          <a:prstGeom prst="rect">
            <a:avLst/>
          </a:prstGeom>
          <a:noFill/>
        </p:spPr>
        <p:txBody>
          <a:bodyPr>
            <a:spAutoFit/>
          </a:bodyPr>
          <a:lstStyle/>
          <a:p>
            <a:pPr fontAlgn="auto">
              <a:spcBef>
                <a:spcPts val="0"/>
              </a:spcBef>
              <a:spcAft>
                <a:spcPts val="0"/>
              </a:spcAft>
              <a:defRPr/>
            </a:pPr>
            <a:r>
              <a:rPr lang="en-US" sz="1600" b="1" u="sng" dirty="0" err="1">
                <a:latin typeface="Arial" pitchFamily="34" charset="0"/>
                <a:cs typeface="Arial" pitchFamily="34" charset="0"/>
              </a:rPr>
              <a:t>Các</a:t>
            </a:r>
            <a:r>
              <a:rPr lang="en-US" sz="1600" b="1" u="sng" dirty="0">
                <a:latin typeface="Arial" pitchFamily="34" charset="0"/>
                <a:cs typeface="Arial" pitchFamily="34" charset="0"/>
              </a:rPr>
              <a:t> </a:t>
            </a:r>
            <a:r>
              <a:rPr lang="en-US" sz="1600" b="1" u="sng" dirty="0" err="1">
                <a:latin typeface="Arial" pitchFamily="34" charset="0"/>
                <a:cs typeface="Arial" pitchFamily="34" charset="0"/>
              </a:rPr>
              <a:t>chỉ</a:t>
            </a:r>
            <a:r>
              <a:rPr lang="en-US" sz="1600" b="1" u="sng" dirty="0">
                <a:latin typeface="Arial" pitchFamily="34" charset="0"/>
                <a:cs typeface="Arial" pitchFamily="34" charset="0"/>
              </a:rPr>
              <a:t> </a:t>
            </a:r>
            <a:r>
              <a:rPr lang="en-US" sz="1600" b="1" u="sng" dirty="0" err="1">
                <a:latin typeface="Arial" pitchFamily="34" charset="0"/>
                <a:cs typeface="Arial" pitchFamily="34" charset="0"/>
              </a:rPr>
              <a:t>số</a:t>
            </a:r>
            <a:r>
              <a:rPr lang="en-US" sz="1600" b="1" u="sng" dirty="0">
                <a:latin typeface="Arial" pitchFamily="34" charset="0"/>
                <a:cs typeface="Arial" pitchFamily="34" charset="0"/>
              </a:rPr>
              <a:t> </a:t>
            </a:r>
            <a:r>
              <a:rPr lang="en-US" sz="1600" b="1" u="sng" dirty="0" err="1">
                <a:latin typeface="Arial" pitchFamily="34" charset="0"/>
                <a:cs typeface="Arial" pitchFamily="34" charset="0"/>
              </a:rPr>
              <a:t>tài</a:t>
            </a:r>
            <a:r>
              <a:rPr lang="en-US" sz="1600" b="1" u="sng" dirty="0">
                <a:latin typeface="Arial" pitchFamily="34" charset="0"/>
                <a:cs typeface="Arial" pitchFamily="34" charset="0"/>
              </a:rPr>
              <a:t> </a:t>
            </a:r>
            <a:r>
              <a:rPr lang="en-US" sz="1600" b="1" u="sng" dirty="0" err="1">
                <a:latin typeface="Arial" pitchFamily="34" charset="0"/>
                <a:cs typeface="Arial" pitchFamily="34" charset="0"/>
              </a:rPr>
              <a:t>chính</a:t>
            </a:r>
            <a:r>
              <a:rPr lang="en-US" sz="1600" b="1" u="sng" dirty="0">
                <a:latin typeface="Arial" pitchFamily="34" charset="0"/>
                <a:cs typeface="Arial" pitchFamily="34" charset="0"/>
              </a:rPr>
              <a:t> </a:t>
            </a:r>
            <a:r>
              <a:rPr lang="en-US" sz="1600" b="1" u="sng" dirty="0" err="1">
                <a:latin typeface="Arial" pitchFamily="34" charset="0"/>
                <a:cs typeface="Arial" pitchFamily="34" charset="0"/>
              </a:rPr>
              <a:t>sau</a:t>
            </a:r>
            <a:r>
              <a:rPr lang="en-US" sz="1600" b="1" u="sng" dirty="0">
                <a:latin typeface="Arial" pitchFamily="34" charset="0"/>
                <a:cs typeface="Arial" pitchFamily="34" charset="0"/>
              </a:rPr>
              <a:t> </a:t>
            </a:r>
            <a:r>
              <a:rPr lang="en-US" sz="1600" b="1" u="sng" dirty="0" err="1">
                <a:latin typeface="Arial" pitchFamily="34" charset="0"/>
                <a:cs typeface="Arial" pitchFamily="34" charset="0"/>
              </a:rPr>
              <a:t>tái</a:t>
            </a:r>
            <a:r>
              <a:rPr lang="en-US" sz="1600" b="1" u="sng" dirty="0">
                <a:latin typeface="Arial" pitchFamily="34" charset="0"/>
                <a:cs typeface="Arial" pitchFamily="34" charset="0"/>
              </a:rPr>
              <a:t> </a:t>
            </a:r>
            <a:r>
              <a:rPr lang="en-US" sz="1600" b="1" u="sng" dirty="0" err="1">
                <a:latin typeface="Arial" pitchFamily="34" charset="0"/>
                <a:cs typeface="Arial" pitchFamily="34" charset="0"/>
              </a:rPr>
              <a:t>cơ</a:t>
            </a:r>
            <a:r>
              <a:rPr lang="en-US" sz="1600" b="1" u="sng" dirty="0">
                <a:latin typeface="Arial" pitchFamily="34" charset="0"/>
                <a:cs typeface="Arial" pitchFamily="34" charset="0"/>
              </a:rPr>
              <a:t> </a:t>
            </a:r>
            <a:r>
              <a:rPr lang="en-US" sz="1600" b="1" u="sng" dirty="0" err="1">
                <a:latin typeface="Arial" pitchFamily="34" charset="0"/>
                <a:cs typeface="Arial" pitchFamily="34" charset="0"/>
              </a:rPr>
              <a:t>cấu</a:t>
            </a:r>
            <a:r>
              <a:rPr lang="en-US" sz="1600" b="1" u="sng" dirty="0">
                <a:latin typeface="Arial" pitchFamily="34" charset="0"/>
                <a:cs typeface="Arial" pitchFamily="34" charset="0"/>
              </a:rPr>
              <a:t> </a:t>
            </a:r>
            <a:r>
              <a:rPr lang="en-US" sz="1600" b="1" u="sng" dirty="0" err="1">
                <a:latin typeface="Arial" pitchFamily="34" charset="0"/>
                <a:cs typeface="Arial" pitchFamily="34" charset="0"/>
              </a:rPr>
              <a:t>trở</a:t>
            </a:r>
            <a:r>
              <a:rPr lang="en-US" sz="1600" b="1" u="sng" dirty="0">
                <a:latin typeface="Arial" pitchFamily="34" charset="0"/>
                <a:cs typeface="Arial" pitchFamily="34" charset="0"/>
              </a:rPr>
              <a:t> </a:t>
            </a:r>
            <a:r>
              <a:rPr lang="en-US" sz="1600" b="1" u="sng" dirty="0" err="1">
                <a:latin typeface="Arial" pitchFamily="34" charset="0"/>
                <a:cs typeface="Arial" pitchFamily="34" charset="0"/>
              </a:rPr>
              <a:t>về</a:t>
            </a:r>
            <a:r>
              <a:rPr lang="en-US" sz="1600" b="1" u="sng" dirty="0">
                <a:latin typeface="Arial" pitchFamily="34" charset="0"/>
                <a:cs typeface="Arial" pitchFamily="34" charset="0"/>
              </a:rPr>
              <a:t> </a:t>
            </a:r>
            <a:r>
              <a:rPr lang="en-US" sz="1600" b="1" u="sng" dirty="0" err="1">
                <a:latin typeface="Arial" pitchFamily="34" charset="0"/>
                <a:cs typeface="Arial" pitchFamily="34" charset="0"/>
              </a:rPr>
              <a:t>mức</a:t>
            </a:r>
            <a:r>
              <a:rPr lang="en-US" sz="1600" b="1" u="sng" dirty="0">
                <a:latin typeface="Arial" pitchFamily="34" charset="0"/>
                <a:cs typeface="Arial" pitchFamily="34" charset="0"/>
              </a:rPr>
              <a:t> </a:t>
            </a:r>
            <a:r>
              <a:rPr lang="en-US" sz="1600" b="1" u="sng" dirty="0" err="1">
                <a:latin typeface="Arial" pitchFamily="34" charset="0"/>
                <a:cs typeface="Arial" pitchFamily="34" charset="0"/>
              </a:rPr>
              <a:t>lành</a:t>
            </a:r>
            <a:r>
              <a:rPr lang="en-US" sz="1600" b="1" u="sng" dirty="0">
                <a:latin typeface="Arial" pitchFamily="34" charset="0"/>
                <a:cs typeface="Arial" pitchFamily="34" charset="0"/>
              </a:rPr>
              <a:t> </a:t>
            </a:r>
            <a:r>
              <a:rPr lang="en-US" sz="1600" b="1" u="sng" dirty="0" err="1">
                <a:latin typeface="Arial" pitchFamily="34" charset="0"/>
                <a:cs typeface="Arial" pitchFamily="34" charset="0"/>
              </a:rPr>
              <a:t>mạnh</a:t>
            </a:r>
            <a:endParaRPr lang="en-US" sz="1600" b="1" u="sng" dirty="0">
              <a:latin typeface="Arial" pitchFamily="34" charset="0"/>
              <a:cs typeface="Arial" pitchFamily="34" charset="0"/>
            </a:endParaRPr>
          </a:p>
          <a:p>
            <a:pPr marL="261938" indent="-261938" algn="just" fontAlgn="auto">
              <a:spcBef>
                <a:spcPts val="0"/>
              </a:spcBef>
              <a:spcAft>
                <a:spcPts val="0"/>
              </a:spcAft>
              <a:buFont typeface="Wingdings" pitchFamily="2" charset="2"/>
              <a:buChar char="q"/>
              <a:defRPr/>
            </a:pPr>
            <a:r>
              <a:rPr lang="en-US" sz="1600" dirty="0" err="1">
                <a:latin typeface="Arial" pitchFamily="34" charset="0"/>
                <a:cs typeface="Arial" pitchFamily="34" charset="0"/>
              </a:rPr>
              <a:t>Tỷ</a:t>
            </a:r>
            <a:r>
              <a:rPr lang="en-US" sz="1600" dirty="0">
                <a:latin typeface="Arial" pitchFamily="34" charset="0"/>
                <a:cs typeface="Arial" pitchFamily="34" charset="0"/>
              </a:rPr>
              <a:t> </a:t>
            </a:r>
            <a:r>
              <a:rPr lang="en-US" sz="1600" dirty="0" err="1">
                <a:latin typeface="Arial" pitchFamily="34" charset="0"/>
                <a:cs typeface="Arial" pitchFamily="34" charset="0"/>
              </a:rPr>
              <a:t>lệ</a:t>
            </a:r>
            <a:r>
              <a:rPr lang="en-US" sz="1600" dirty="0">
                <a:latin typeface="Arial" pitchFamily="34" charset="0"/>
                <a:cs typeface="Arial" pitchFamily="34" charset="0"/>
              </a:rPr>
              <a:t> </a:t>
            </a:r>
            <a:r>
              <a:rPr lang="en-US" sz="1600" dirty="0" err="1">
                <a:latin typeface="Arial" pitchFamily="34" charset="0"/>
                <a:cs typeface="Arial" pitchFamily="34" charset="0"/>
              </a:rPr>
              <a:t>đòn</a:t>
            </a:r>
            <a:r>
              <a:rPr lang="en-US" sz="1600" dirty="0">
                <a:latin typeface="Arial" pitchFamily="34" charset="0"/>
                <a:cs typeface="Arial" pitchFamily="34" charset="0"/>
              </a:rPr>
              <a:t> </a:t>
            </a:r>
            <a:r>
              <a:rPr lang="en-US" sz="1600" dirty="0" err="1">
                <a:latin typeface="Arial" pitchFamily="34" charset="0"/>
                <a:cs typeface="Arial" pitchFamily="34" charset="0"/>
              </a:rPr>
              <a:t>bẩy</a:t>
            </a:r>
            <a:r>
              <a:rPr lang="en-US" sz="1600" dirty="0">
                <a:latin typeface="Arial" pitchFamily="34" charset="0"/>
                <a:cs typeface="Arial" pitchFamily="34" charset="0"/>
              </a:rPr>
              <a:t> </a:t>
            </a:r>
            <a:r>
              <a:rPr lang="en-US" sz="1600" dirty="0" err="1">
                <a:latin typeface="Arial" pitchFamily="34" charset="0"/>
                <a:cs typeface="Arial" pitchFamily="34" charset="0"/>
              </a:rPr>
              <a:t>giảm</a:t>
            </a:r>
            <a:r>
              <a:rPr lang="en-US" sz="1600" dirty="0">
                <a:latin typeface="Arial" pitchFamily="34" charset="0"/>
                <a:cs typeface="Arial" pitchFamily="34" charset="0"/>
              </a:rPr>
              <a:t> </a:t>
            </a:r>
            <a:r>
              <a:rPr lang="en-US" sz="1600" dirty="0" err="1">
                <a:latin typeface="Arial" pitchFamily="34" charset="0"/>
                <a:cs typeface="Arial" pitchFamily="34" charset="0"/>
              </a:rPr>
              <a:t>từ</a:t>
            </a:r>
            <a:r>
              <a:rPr lang="en-US" sz="1600" dirty="0">
                <a:latin typeface="Arial" pitchFamily="34" charset="0"/>
                <a:cs typeface="Arial" pitchFamily="34" charset="0"/>
              </a:rPr>
              <a:t> 4,26 </a:t>
            </a:r>
            <a:r>
              <a:rPr lang="en-US" sz="1600" dirty="0" err="1">
                <a:latin typeface="Arial" pitchFamily="34" charset="0"/>
                <a:cs typeface="Arial" pitchFamily="34" charset="0"/>
              </a:rPr>
              <a:t>xuống</a:t>
            </a:r>
            <a:r>
              <a:rPr lang="en-US" sz="1600" dirty="0">
                <a:latin typeface="Arial" pitchFamily="34" charset="0"/>
                <a:cs typeface="Arial" pitchFamily="34" charset="0"/>
              </a:rPr>
              <a:t> </a:t>
            </a:r>
            <a:r>
              <a:rPr lang="en-US" sz="1600" dirty="0" err="1">
                <a:latin typeface="Arial" pitchFamily="34" charset="0"/>
                <a:cs typeface="Arial" pitchFamily="34" charset="0"/>
              </a:rPr>
              <a:t>mức</a:t>
            </a:r>
            <a:r>
              <a:rPr lang="en-US" sz="1600" dirty="0">
                <a:latin typeface="Arial" pitchFamily="34" charset="0"/>
                <a:cs typeface="Arial" pitchFamily="34" charset="0"/>
              </a:rPr>
              <a:t> an </a:t>
            </a:r>
            <a:r>
              <a:rPr lang="en-US" sz="1600" dirty="0" err="1">
                <a:latin typeface="Arial" pitchFamily="34" charset="0"/>
                <a:cs typeface="Arial" pitchFamily="34" charset="0"/>
              </a:rPr>
              <a:t>toàn</a:t>
            </a:r>
            <a:r>
              <a:rPr lang="en-US" sz="1600" dirty="0">
                <a:latin typeface="Arial" pitchFamily="34" charset="0"/>
                <a:cs typeface="Arial" pitchFamily="34" charset="0"/>
              </a:rPr>
              <a:t> </a:t>
            </a:r>
            <a:r>
              <a:rPr lang="en-US" sz="1600" dirty="0" err="1">
                <a:latin typeface="Arial" pitchFamily="34" charset="0"/>
                <a:cs typeface="Arial" pitchFamily="34" charset="0"/>
              </a:rPr>
              <a:t>hơn</a:t>
            </a:r>
            <a:r>
              <a:rPr lang="en-US" sz="1600" dirty="0">
                <a:latin typeface="Arial" pitchFamily="34" charset="0"/>
                <a:cs typeface="Arial" pitchFamily="34" charset="0"/>
              </a:rPr>
              <a:t> </a:t>
            </a:r>
            <a:r>
              <a:rPr lang="en-US" sz="1600" dirty="0" err="1">
                <a:latin typeface="Arial" pitchFamily="34" charset="0"/>
                <a:cs typeface="Arial" pitchFamily="34" charset="0"/>
              </a:rPr>
              <a:t>là</a:t>
            </a:r>
            <a:r>
              <a:rPr lang="en-US" sz="1600" dirty="0">
                <a:latin typeface="Arial" pitchFamily="34" charset="0"/>
                <a:cs typeface="Arial" pitchFamily="34" charset="0"/>
              </a:rPr>
              <a:t> 1,81</a:t>
            </a:r>
          </a:p>
          <a:p>
            <a:pPr marL="261938" indent="-261938" algn="just" fontAlgn="auto">
              <a:spcBef>
                <a:spcPts val="0"/>
              </a:spcBef>
              <a:spcAft>
                <a:spcPts val="0"/>
              </a:spcAft>
              <a:buFont typeface="Wingdings" pitchFamily="2" charset="2"/>
              <a:buChar char="q"/>
              <a:defRPr/>
            </a:pPr>
            <a:r>
              <a:rPr lang="en-US" sz="1600" dirty="0" err="1">
                <a:latin typeface="Arial" pitchFamily="34" charset="0"/>
                <a:cs typeface="Arial" pitchFamily="34" charset="0"/>
              </a:rPr>
              <a:t>Tỷ</a:t>
            </a:r>
            <a:r>
              <a:rPr lang="en-US" sz="1600" dirty="0">
                <a:latin typeface="Arial" pitchFamily="34" charset="0"/>
                <a:cs typeface="Arial" pitchFamily="34" charset="0"/>
              </a:rPr>
              <a:t> </a:t>
            </a:r>
            <a:r>
              <a:rPr lang="en-US" sz="1600" dirty="0" err="1">
                <a:latin typeface="Arial" pitchFamily="34" charset="0"/>
                <a:cs typeface="Arial" pitchFamily="34" charset="0"/>
              </a:rPr>
              <a:t>lệ</a:t>
            </a:r>
            <a:r>
              <a:rPr lang="en-US" sz="1600" dirty="0">
                <a:latin typeface="Arial" pitchFamily="34" charset="0"/>
                <a:cs typeface="Arial" pitchFamily="34" charset="0"/>
              </a:rPr>
              <a:t> </a:t>
            </a:r>
            <a:r>
              <a:rPr lang="en-US" sz="1600" dirty="0" err="1">
                <a:latin typeface="Arial" pitchFamily="34" charset="0"/>
                <a:cs typeface="Arial" pitchFamily="34" charset="0"/>
              </a:rPr>
              <a:t>Nợ</a:t>
            </a:r>
            <a:r>
              <a:rPr lang="en-US" sz="1600" dirty="0">
                <a:latin typeface="Arial" pitchFamily="34" charset="0"/>
                <a:cs typeface="Arial" pitchFamily="34" charset="0"/>
              </a:rPr>
              <a:t> </a:t>
            </a:r>
            <a:r>
              <a:rPr lang="en-US" sz="1600" dirty="0" err="1">
                <a:latin typeface="Arial" pitchFamily="34" charset="0"/>
                <a:cs typeface="Arial" pitchFamily="34" charset="0"/>
              </a:rPr>
              <a:t>trên</a:t>
            </a:r>
            <a:r>
              <a:rPr lang="en-US" sz="1600" dirty="0">
                <a:latin typeface="Arial" pitchFamily="34" charset="0"/>
                <a:cs typeface="Arial" pitchFamily="34" charset="0"/>
              </a:rPr>
              <a:t> </a:t>
            </a:r>
            <a:r>
              <a:rPr lang="en-US" sz="1600" dirty="0" err="1">
                <a:latin typeface="Arial" pitchFamily="34" charset="0"/>
                <a:cs typeface="Arial" pitchFamily="34" charset="0"/>
              </a:rPr>
              <a:t>tổng</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sản</a:t>
            </a:r>
            <a:r>
              <a:rPr lang="en-US" sz="1600" dirty="0">
                <a:latin typeface="Arial" pitchFamily="34" charset="0"/>
                <a:cs typeface="Arial" pitchFamily="34" charset="0"/>
              </a:rPr>
              <a:t> </a:t>
            </a:r>
            <a:r>
              <a:rPr lang="en-US" sz="1600" dirty="0" err="1">
                <a:latin typeface="Arial" pitchFamily="34" charset="0"/>
                <a:cs typeface="Arial" pitchFamily="34" charset="0"/>
              </a:rPr>
              <a:t>giảm</a:t>
            </a:r>
            <a:r>
              <a:rPr lang="en-US" sz="1600" dirty="0">
                <a:latin typeface="Arial" pitchFamily="34" charset="0"/>
                <a:cs typeface="Arial" pitchFamily="34" charset="0"/>
              </a:rPr>
              <a:t> </a:t>
            </a:r>
            <a:r>
              <a:rPr lang="en-US" sz="1600" dirty="0" err="1">
                <a:latin typeface="Arial" pitchFamily="34" charset="0"/>
                <a:cs typeface="Arial" pitchFamily="34" charset="0"/>
              </a:rPr>
              <a:t>từ</a:t>
            </a:r>
            <a:r>
              <a:rPr lang="en-US" sz="1600" dirty="0">
                <a:latin typeface="Arial" pitchFamily="34" charset="0"/>
                <a:cs typeface="Arial" pitchFamily="34" charset="0"/>
              </a:rPr>
              <a:t> 0,73 </a:t>
            </a:r>
            <a:r>
              <a:rPr lang="en-US" sz="1600" dirty="0" err="1">
                <a:latin typeface="Arial" pitchFamily="34" charset="0"/>
                <a:cs typeface="Arial" pitchFamily="34" charset="0"/>
              </a:rPr>
              <a:t>xuống</a:t>
            </a:r>
            <a:r>
              <a:rPr lang="en-US" sz="1600" dirty="0">
                <a:latin typeface="Arial" pitchFamily="34" charset="0"/>
                <a:cs typeface="Arial" pitchFamily="34" charset="0"/>
              </a:rPr>
              <a:t> 0,42</a:t>
            </a:r>
            <a:endParaRPr lang="en-US" sz="1600" b="1" dirty="0">
              <a:latin typeface="Arial" pitchFamily="34" charset="0"/>
              <a:cs typeface="Arial" pitchFamily="34" charset="0"/>
            </a:endParaRPr>
          </a:p>
          <a:p>
            <a:pPr marL="261938" indent="-261938" algn="just" fontAlgn="auto">
              <a:spcBef>
                <a:spcPts val="0"/>
              </a:spcBef>
              <a:spcAft>
                <a:spcPts val="0"/>
              </a:spcAft>
              <a:buFont typeface="Wingdings" pitchFamily="2" charset="2"/>
              <a:buChar char="q"/>
              <a:defRPr/>
            </a:pPr>
            <a:r>
              <a:rPr lang="en-US" sz="1600" dirty="0" err="1">
                <a:latin typeface="Arial" pitchFamily="34" charset="0"/>
                <a:cs typeface="Arial" pitchFamily="34" charset="0"/>
              </a:rPr>
              <a:t>Tỷ</a:t>
            </a:r>
            <a:r>
              <a:rPr lang="en-US" sz="1600" dirty="0">
                <a:latin typeface="Arial" pitchFamily="34" charset="0"/>
                <a:cs typeface="Arial" pitchFamily="34" charset="0"/>
              </a:rPr>
              <a:t> </a:t>
            </a:r>
            <a:r>
              <a:rPr lang="en-US" sz="1600" dirty="0" err="1">
                <a:latin typeface="Arial" pitchFamily="34" charset="0"/>
                <a:cs typeface="Arial" pitchFamily="34" charset="0"/>
              </a:rPr>
              <a:t>lệ</a:t>
            </a:r>
            <a:r>
              <a:rPr lang="en-US" sz="1600" dirty="0">
                <a:latin typeface="Arial" pitchFamily="34" charset="0"/>
                <a:cs typeface="Arial" pitchFamily="34" charset="0"/>
              </a:rPr>
              <a:t> </a:t>
            </a:r>
            <a:r>
              <a:rPr lang="en-US" sz="1600" dirty="0" err="1">
                <a:latin typeface="Arial" pitchFamily="34" charset="0"/>
                <a:cs typeface="Arial" pitchFamily="34" charset="0"/>
              </a:rPr>
              <a:t>Nợ</a:t>
            </a:r>
            <a:r>
              <a:rPr lang="en-US" sz="1600" dirty="0">
                <a:latin typeface="Arial" pitchFamily="34" charset="0"/>
                <a:cs typeface="Arial" pitchFamily="34" charset="0"/>
              </a:rPr>
              <a:t> </a:t>
            </a:r>
            <a:r>
              <a:rPr lang="en-US" sz="1600" dirty="0" err="1">
                <a:latin typeface="Arial" pitchFamily="34" charset="0"/>
                <a:cs typeface="Arial" pitchFamily="34" charset="0"/>
              </a:rPr>
              <a:t>trên</a:t>
            </a:r>
            <a:r>
              <a:rPr lang="en-US" sz="1600" dirty="0">
                <a:latin typeface="Arial" pitchFamily="34" charset="0"/>
                <a:cs typeface="Arial" pitchFamily="34" charset="0"/>
              </a:rPr>
              <a:t> </a:t>
            </a:r>
            <a:r>
              <a:rPr lang="en-US" sz="1600" dirty="0" err="1">
                <a:latin typeface="Arial" pitchFamily="34" charset="0"/>
                <a:cs typeface="Arial" pitchFamily="34" charset="0"/>
              </a:rPr>
              <a:t>vốn</a:t>
            </a:r>
            <a:r>
              <a:rPr lang="en-US" sz="1600" dirty="0">
                <a:latin typeface="Arial" pitchFamily="34" charset="0"/>
                <a:cs typeface="Arial" pitchFamily="34" charset="0"/>
              </a:rPr>
              <a:t> </a:t>
            </a:r>
            <a:r>
              <a:rPr lang="en-US" sz="1600" dirty="0" err="1">
                <a:latin typeface="Arial" pitchFamily="34" charset="0"/>
                <a:cs typeface="Arial" pitchFamily="34" charset="0"/>
              </a:rPr>
              <a:t>chủ</a:t>
            </a:r>
            <a:r>
              <a:rPr lang="en-US" sz="1600" dirty="0">
                <a:latin typeface="Arial" pitchFamily="34" charset="0"/>
                <a:cs typeface="Arial" pitchFamily="34" charset="0"/>
              </a:rPr>
              <a:t> </a:t>
            </a:r>
            <a:r>
              <a:rPr lang="en-US" sz="1600" dirty="0" err="1">
                <a:latin typeface="Arial" pitchFamily="34" charset="0"/>
                <a:cs typeface="Arial" pitchFamily="34" charset="0"/>
              </a:rPr>
              <a:t>sở</a:t>
            </a:r>
            <a:r>
              <a:rPr lang="en-US" sz="1600" dirty="0">
                <a:latin typeface="Arial" pitchFamily="34" charset="0"/>
                <a:cs typeface="Arial" pitchFamily="34" charset="0"/>
              </a:rPr>
              <a:t> </a:t>
            </a:r>
            <a:r>
              <a:rPr lang="en-US" sz="1600" dirty="0" err="1">
                <a:latin typeface="Arial" pitchFamily="34" charset="0"/>
                <a:cs typeface="Arial" pitchFamily="34" charset="0"/>
              </a:rPr>
              <a:t>hữu</a:t>
            </a:r>
            <a:r>
              <a:rPr lang="en-US" sz="1600" dirty="0">
                <a:latin typeface="Arial" pitchFamily="34" charset="0"/>
                <a:cs typeface="Arial" pitchFamily="34" charset="0"/>
              </a:rPr>
              <a:t> </a:t>
            </a:r>
            <a:r>
              <a:rPr lang="en-US" sz="1600" dirty="0" err="1">
                <a:latin typeface="Arial" pitchFamily="34" charset="0"/>
                <a:cs typeface="Arial" pitchFamily="34" charset="0"/>
              </a:rPr>
              <a:t>giảm</a:t>
            </a:r>
            <a:r>
              <a:rPr lang="en-US" sz="1600" dirty="0">
                <a:latin typeface="Arial" pitchFamily="34" charset="0"/>
                <a:cs typeface="Arial" pitchFamily="34" charset="0"/>
              </a:rPr>
              <a:t> </a:t>
            </a:r>
            <a:r>
              <a:rPr lang="en-US" sz="1600" dirty="0" err="1">
                <a:latin typeface="Arial" pitchFamily="34" charset="0"/>
                <a:cs typeface="Arial" pitchFamily="34" charset="0"/>
              </a:rPr>
              <a:t>từ</a:t>
            </a:r>
            <a:r>
              <a:rPr lang="en-US" sz="1600" dirty="0">
                <a:latin typeface="Arial" pitchFamily="34" charset="0"/>
                <a:cs typeface="Arial" pitchFamily="34" charset="0"/>
              </a:rPr>
              <a:t> 3,13 </a:t>
            </a:r>
            <a:r>
              <a:rPr lang="en-US" sz="1600" dirty="0" err="1">
                <a:latin typeface="Arial" pitchFamily="34" charset="0"/>
                <a:cs typeface="Arial" pitchFamily="34" charset="0"/>
              </a:rPr>
              <a:t>xuống</a:t>
            </a:r>
            <a:r>
              <a:rPr lang="en-US" sz="1600" dirty="0">
                <a:latin typeface="Arial" pitchFamily="34" charset="0"/>
                <a:cs typeface="Arial" pitchFamily="34" charset="0"/>
              </a:rPr>
              <a:t> 0,75</a:t>
            </a:r>
            <a:endParaRPr lang="en-US" sz="1600" b="1" dirty="0">
              <a:latin typeface="Arial" pitchFamily="34" charset="0"/>
              <a:cs typeface="Arial" pitchFamily="34" charset="0"/>
            </a:endParaRPr>
          </a:p>
          <a:p>
            <a:pPr marL="261938" indent="-261938" algn="just" fontAlgn="auto">
              <a:spcBef>
                <a:spcPts val="0"/>
              </a:spcBef>
              <a:spcAft>
                <a:spcPts val="0"/>
              </a:spcAft>
              <a:buFont typeface="Wingdings" pitchFamily="2" charset="2"/>
              <a:buChar char="q"/>
              <a:defRPr/>
            </a:pPr>
            <a:r>
              <a:rPr lang="en-US" sz="1600" dirty="0" err="1">
                <a:latin typeface="Arial" pitchFamily="34" charset="0"/>
                <a:cs typeface="Arial" pitchFamily="34" charset="0"/>
              </a:rPr>
              <a:t>Khả</a:t>
            </a:r>
            <a:r>
              <a:rPr lang="en-US" sz="1600" dirty="0">
                <a:latin typeface="Arial" pitchFamily="34" charset="0"/>
                <a:cs typeface="Arial" pitchFamily="34" charset="0"/>
              </a:rPr>
              <a:t> </a:t>
            </a:r>
            <a:r>
              <a:rPr lang="en-US" sz="1600" dirty="0" err="1">
                <a:latin typeface="Arial" pitchFamily="34" charset="0"/>
                <a:cs typeface="Arial" pitchFamily="34" charset="0"/>
              </a:rPr>
              <a:t>năng</a:t>
            </a:r>
            <a:r>
              <a:rPr lang="en-US" sz="1600" dirty="0">
                <a:latin typeface="Arial" pitchFamily="34" charset="0"/>
                <a:cs typeface="Arial" pitchFamily="34" charset="0"/>
              </a:rPr>
              <a:t> </a:t>
            </a:r>
            <a:r>
              <a:rPr lang="en-US" sz="1600" dirty="0" err="1">
                <a:latin typeface="Arial" pitchFamily="34" charset="0"/>
                <a:cs typeface="Arial" pitchFamily="34" charset="0"/>
              </a:rPr>
              <a:t>thanh</a:t>
            </a:r>
            <a:r>
              <a:rPr lang="en-US" sz="1600" dirty="0">
                <a:latin typeface="Arial" pitchFamily="34" charset="0"/>
                <a:cs typeface="Arial" pitchFamily="34" charset="0"/>
              </a:rPr>
              <a:t> </a:t>
            </a:r>
            <a:r>
              <a:rPr lang="en-US" sz="1600" dirty="0" err="1">
                <a:latin typeface="Arial" pitchFamily="34" charset="0"/>
                <a:cs typeface="Arial" pitchFamily="34" charset="0"/>
              </a:rPr>
              <a:t>toán</a:t>
            </a:r>
            <a:r>
              <a:rPr lang="en-US" sz="1600" dirty="0">
                <a:latin typeface="Arial" pitchFamily="34" charset="0"/>
                <a:cs typeface="Arial" pitchFamily="34" charset="0"/>
              </a:rPr>
              <a:t> </a:t>
            </a:r>
            <a:r>
              <a:rPr lang="en-US" sz="1600" dirty="0" err="1">
                <a:latin typeface="Arial" pitchFamily="34" charset="0"/>
                <a:cs typeface="Arial" pitchFamily="34" charset="0"/>
              </a:rPr>
              <a:t>hiện</a:t>
            </a:r>
            <a:r>
              <a:rPr lang="en-US" sz="1600" dirty="0">
                <a:latin typeface="Arial" pitchFamily="34" charset="0"/>
                <a:cs typeface="Arial" pitchFamily="34" charset="0"/>
              </a:rPr>
              <a:t> </a:t>
            </a:r>
            <a:r>
              <a:rPr lang="en-US" sz="1600" dirty="0" err="1">
                <a:latin typeface="Arial" pitchFamily="34" charset="0"/>
                <a:cs typeface="Arial" pitchFamily="34" charset="0"/>
              </a:rPr>
              <a:t>hành</a:t>
            </a:r>
            <a:r>
              <a:rPr lang="en-US" sz="1600" dirty="0">
                <a:latin typeface="Arial" pitchFamily="34" charset="0"/>
                <a:cs typeface="Arial" pitchFamily="34" charset="0"/>
              </a:rPr>
              <a:t> </a:t>
            </a:r>
            <a:r>
              <a:rPr lang="en-US" sz="1600" dirty="0" err="1">
                <a:latin typeface="Arial" pitchFamily="34" charset="0"/>
                <a:cs typeface="Arial" pitchFamily="34" charset="0"/>
              </a:rPr>
              <a:t>tăng</a:t>
            </a:r>
            <a:r>
              <a:rPr lang="en-US" sz="1600" dirty="0">
                <a:latin typeface="Arial" pitchFamily="34" charset="0"/>
                <a:cs typeface="Arial" pitchFamily="34" charset="0"/>
              </a:rPr>
              <a:t> </a:t>
            </a:r>
            <a:r>
              <a:rPr lang="en-US" sz="1600" dirty="0" err="1">
                <a:latin typeface="Arial" pitchFamily="34" charset="0"/>
                <a:cs typeface="Arial" pitchFamily="34" charset="0"/>
              </a:rPr>
              <a:t>từ</a:t>
            </a:r>
            <a:r>
              <a:rPr lang="en-US" sz="1600" dirty="0">
                <a:latin typeface="Arial" pitchFamily="34" charset="0"/>
                <a:cs typeface="Arial" pitchFamily="34" charset="0"/>
              </a:rPr>
              <a:t> 1,16 </a:t>
            </a:r>
            <a:r>
              <a:rPr lang="en-US" sz="1600" dirty="0" err="1">
                <a:latin typeface="Arial" pitchFamily="34" charset="0"/>
                <a:cs typeface="Arial" pitchFamily="34" charset="0"/>
              </a:rPr>
              <a:t>lên</a:t>
            </a:r>
            <a:r>
              <a:rPr lang="en-US" sz="1600" dirty="0">
                <a:latin typeface="Arial" pitchFamily="34" charset="0"/>
                <a:cs typeface="Arial" pitchFamily="34" charset="0"/>
              </a:rPr>
              <a:t> 2,2</a:t>
            </a:r>
          </a:p>
          <a:p>
            <a:pPr marL="261938" indent="-261938" algn="just" fontAlgn="auto">
              <a:spcBef>
                <a:spcPts val="0"/>
              </a:spcBef>
              <a:spcAft>
                <a:spcPts val="0"/>
              </a:spcAft>
              <a:buFont typeface="Wingdings" pitchFamily="2" charset="2"/>
              <a:buChar char="q"/>
              <a:defRPr/>
            </a:pPr>
            <a:r>
              <a:rPr lang="en-US" sz="1600" dirty="0" err="1">
                <a:latin typeface="Arial" pitchFamily="34" charset="0"/>
                <a:cs typeface="Arial" pitchFamily="34" charset="0"/>
              </a:rPr>
              <a:t>Khả</a:t>
            </a:r>
            <a:r>
              <a:rPr lang="en-US" sz="1600" dirty="0">
                <a:latin typeface="Arial" pitchFamily="34" charset="0"/>
                <a:cs typeface="Arial" pitchFamily="34" charset="0"/>
              </a:rPr>
              <a:t> </a:t>
            </a:r>
            <a:r>
              <a:rPr lang="en-US" sz="1600" dirty="0" err="1">
                <a:latin typeface="Arial" pitchFamily="34" charset="0"/>
                <a:cs typeface="Arial" pitchFamily="34" charset="0"/>
              </a:rPr>
              <a:t>năng</a:t>
            </a:r>
            <a:r>
              <a:rPr lang="en-US" sz="1600" dirty="0">
                <a:latin typeface="Arial" pitchFamily="34" charset="0"/>
                <a:cs typeface="Arial" pitchFamily="34" charset="0"/>
              </a:rPr>
              <a:t> </a:t>
            </a:r>
            <a:r>
              <a:rPr lang="en-US" sz="1600" dirty="0" err="1">
                <a:latin typeface="Arial" pitchFamily="34" charset="0"/>
                <a:cs typeface="Arial" pitchFamily="34" charset="0"/>
              </a:rPr>
              <a:t>thanh</a:t>
            </a:r>
            <a:r>
              <a:rPr lang="en-US" sz="1600" dirty="0">
                <a:latin typeface="Arial" pitchFamily="34" charset="0"/>
                <a:cs typeface="Arial" pitchFamily="34" charset="0"/>
              </a:rPr>
              <a:t> </a:t>
            </a:r>
            <a:r>
              <a:rPr lang="en-US" sz="1600" dirty="0" err="1">
                <a:latin typeface="Arial" pitchFamily="34" charset="0"/>
                <a:cs typeface="Arial" pitchFamily="34" charset="0"/>
              </a:rPr>
              <a:t>toán</a:t>
            </a:r>
            <a:r>
              <a:rPr lang="en-US" sz="1600" dirty="0">
                <a:latin typeface="Arial" pitchFamily="34" charset="0"/>
                <a:cs typeface="Arial" pitchFamily="34" charset="0"/>
              </a:rPr>
              <a:t> </a:t>
            </a:r>
            <a:r>
              <a:rPr lang="en-US" sz="1600" dirty="0" err="1">
                <a:latin typeface="Arial" pitchFamily="34" charset="0"/>
                <a:cs typeface="Arial" pitchFamily="34" charset="0"/>
              </a:rPr>
              <a:t>nhanh</a:t>
            </a:r>
            <a:r>
              <a:rPr lang="en-US" sz="1600" dirty="0">
                <a:latin typeface="Arial" pitchFamily="34" charset="0"/>
                <a:cs typeface="Arial" pitchFamily="34" charset="0"/>
              </a:rPr>
              <a:t> </a:t>
            </a:r>
            <a:r>
              <a:rPr lang="en-US" sz="1600" dirty="0" err="1">
                <a:latin typeface="Arial" pitchFamily="34" charset="0"/>
                <a:cs typeface="Arial" pitchFamily="34" charset="0"/>
              </a:rPr>
              <a:t>tăng</a:t>
            </a:r>
            <a:r>
              <a:rPr lang="en-US" sz="1600" dirty="0">
                <a:latin typeface="Arial" pitchFamily="34" charset="0"/>
                <a:cs typeface="Arial" pitchFamily="34" charset="0"/>
              </a:rPr>
              <a:t> </a:t>
            </a:r>
            <a:r>
              <a:rPr lang="en-US" sz="1600" dirty="0" err="1">
                <a:latin typeface="Arial" pitchFamily="34" charset="0"/>
                <a:cs typeface="Arial" pitchFamily="34" charset="0"/>
              </a:rPr>
              <a:t>từ</a:t>
            </a:r>
            <a:r>
              <a:rPr lang="en-US" sz="1600" dirty="0">
                <a:latin typeface="Arial" pitchFamily="34" charset="0"/>
                <a:cs typeface="Arial" pitchFamily="34" charset="0"/>
              </a:rPr>
              <a:t> 0,23 </a:t>
            </a:r>
            <a:r>
              <a:rPr lang="en-US" sz="1600" dirty="0" err="1">
                <a:latin typeface="Arial" pitchFamily="34" charset="0"/>
                <a:cs typeface="Arial" pitchFamily="34" charset="0"/>
              </a:rPr>
              <a:t>lên</a:t>
            </a:r>
            <a:r>
              <a:rPr lang="en-US" sz="1600" dirty="0">
                <a:latin typeface="Arial" pitchFamily="34" charset="0"/>
                <a:cs typeface="Arial" pitchFamily="34" charset="0"/>
              </a:rPr>
              <a:t> 0,5</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9144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200" b="1" dirty="0">
                <a:solidFill>
                  <a:srgbClr val="005197"/>
                </a:solidFill>
                <a:latin typeface="Arial" pitchFamily="34" charset="0"/>
                <a:cs typeface="Arial" pitchFamily="34" charset="0"/>
              </a:rPr>
              <a:t>     V. TRIỂN VỌNG KINH DOANH TTF</a:t>
            </a:r>
          </a:p>
        </p:txBody>
      </p:sp>
      <p:sp>
        <p:nvSpPr>
          <p:cNvPr id="56322" name="TextBox 7"/>
          <p:cNvSpPr txBox="1">
            <a:spLocks noChangeArrowheads="1"/>
          </p:cNvSpPr>
          <p:nvPr/>
        </p:nvSpPr>
        <p:spPr bwMode="auto">
          <a:xfrm>
            <a:off x="990600" y="1466850"/>
            <a:ext cx="7239000" cy="4400550"/>
          </a:xfrm>
          <a:prstGeom prst="rect">
            <a:avLst/>
          </a:prstGeom>
          <a:noFill/>
          <a:ln w="9525">
            <a:noFill/>
            <a:miter lim="800000"/>
            <a:headEnd/>
            <a:tailEnd/>
          </a:ln>
        </p:spPr>
        <p:txBody>
          <a:bodyPr>
            <a:spAutoFit/>
          </a:bodyPr>
          <a:lstStyle/>
          <a:p>
            <a:pPr marL="261938" indent="-261938" algn="just">
              <a:lnSpc>
                <a:spcPct val="200000"/>
              </a:lnSpc>
            </a:pPr>
            <a:r>
              <a:rPr lang="en-US" sz="2000" b="1">
                <a:latin typeface="Arial" charset="0"/>
                <a:cs typeface="Arial" charset="0"/>
              </a:rPr>
              <a:t>Cơ hội thị trường và chính sách vĩ mô</a:t>
            </a:r>
          </a:p>
          <a:p>
            <a:pPr marL="261938" indent="-261938" algn="just">
              <a:lnSpc>
                <a:spcPct val="200000"/>
              </a:lnSpc>
              <a:buFont typeface="Wingdings" pitchFamily="2" charset="2"/>
              <a:buChar char="q"/>
            </a:pPr>
            <a:r>
              <a:rPr lang="en-US" sz="2000">
                <a:latin typeface="Arial" charset="0"/>
                <a:cs typeface="Arial" charset="0"/>
              </a:rPr>
              <a:t>Nền kinh tế Việt Nam đã thoát khỏi suy thoái và đang lấy lại đà tăng trưởng</a:t>
            </a:r>
          </a:p>
          <a:p>
            <a:pPr marL="261938" indent="-261938" algn="just">
              <a:lnSpc>
                <a:spcPct val="200000"/>
              </a:lnSpc>
              <a:buFont typeface="Wingdings" pitchFamily="2" charset="2"/>
              <a:buChar char="q"/>
            </a:pPr>
            <a:r>
              <a:rPr lang="en-US" sz="2000">
                <a:latin typeface="Arial" charset="0"/>
                <a:cs typeface="Arial" charset="0"/>
              </a:rPr>
              <a:t>Các hiệp định thương mại song phương, đa phương năm 2015 hỗ trợ xuất khẩu trong đó có ngành gỗ</a:t>
            </a:r>
          </a:p>
          <a:p>
            <a:pPr marL="261938" indent="-261938" algn="just">
              <a:lnSpc>
                <a:spcPct val="200000"/>
              </a:lnSpc>
              <a:buFont typeface="Wingdings" pitchFamily="2" charset="2"/>
              <a:buChar char="q"/>
            </a:pPr>
            <a:r>
              <a:rPr lang="en-US" sz="2000">
                <a:latin typeface="Arial" charset="0"/>
                <a:cs typeface="Arial" charset="0"/>
              </a:rPr>
              <a:t>Mặt bằng lãi suất ngân hàng tiếp tục giảm</a:t>
            </a:r>
            <a:endParaRPr lang="en-US" sz="2000">
              <a:latin typeface="Arial" charset="0"/>
              <a:cs typeface="Arial" charset="0"/>
              <a:sym typeface="Wingdings" pitchFamily="2" charset="2"/>
            </a:endParaRPr>
          </a:p>
          <a:p>
            <a:pPr marL="261938" indent="-261938" algn="just">
              <a:lnSpc>
                <a:spcPct val="200000"/>
              </a:lnSpc>
            </a:pPr>
            <a:r>
              <a:rPr lang="en-US" sz="2000">
                <a:latin typeface="Arial" charset="0"/>
                <a:cs typeface="Arial" charset="0"/>
                <a:sym typeface="Wingdings" pitchFamily="2" charset="2"/>
              </a:rPr>
              <a:t>  </a:t>
            </a:r>
            <a:endParaRPr lang="en-US" sz="2000">
              <a:latin typeface="Arial"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9144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200" b="1" dirty="0">
                <a:solidFill>
                  <a:srgbClr val="005197"/>
                </a:solidFill>
                <a:latin typeface="Arial" pitchFamily="34" charset="0"/>
                <a:cs typeface="Arial" pitchFamily="34" charset="0"/>
              </a:rPr>
              <a:t>     V. TRIỂN VỌNG KINH DOANH TTF</a:t>
            </a:r>
          </a:p>
        </p:txBody>
      </p:sp>
      <p:sp>
        <p:nvSpPr>
          <p:cNvPr id="58370" name="TextBox 7"/>
          <p:cNvSpPr txBox="1">
            <a:spLocks noChangeArrowheads="1"/>
          </p:cNvSpPr>
          <p:nvPr/>
        </p:nvSpPr>
        <p:spPr bwMode="auto">
          <a:xfrm>
            <a:off x="990600" y="1066800"/>
            <a:ext cx="7239000" cy="4968875"/>
          </a:xfrm>
          <a:prstGeom prst="rect">
            <a:avLst/>
          </a:prstGeom>
          <a:noFill/>
          <a:ln w="9525">
            <a:noFill/>
            <a:miter lim="800000"/>
            <a:headEnd/>
            <a:tailEnd/>
          </a:ln>
        </p:spPr>
        <p:txBody>
          <a:bodyPr>
            <a:spAutoFit/>
          </a:bodyPr>
          <a:lstStyle/>
          <a:p>
            <a:pPr marL="261938" indent="-261938" algn="just">
              <a:lnSpc>
                <a:spcPct val="200000"/>
              </a:lnSpc>
            </a:pPr>
            <a:r>
              <a:rPr lang="en-US" sz="2000">
                <a:latin typeface="Arial" charset="0"/>
                <a:cs typeface="Arial" charset="0"/>
              </a:rPr>
              <a:t>   </a:t>
            </a:r>
            <a:r>
              <a:rPr lang="en-US" sz="2000" b="1">
                <a:latin typeface="Arial" charset="0"/>
                <a:cs typeface="Arial" charset="0"/>
              </a:rPr>
              <a:t>Tận dụng thế mạnh  </a:t>
            </a:r>
            <a:endParaRPr lang="en-US" sz="2000">
              <a:latin typeface="Arial" charset="0"/>
              <a:cs typeface="Arial" charset="0"/>
            </a:endParaRPr>
          </a:p>
          <a:p>
            <a:pPr marL="261938" indent="-261938" algn="just">
              <a:lnSpc>
                <a:spcPct val="200000"/>
              </a:lnSpc>
              <a:buFont typeface="Wingdings" pitchFamily="2" charset="2"/>
              <a:buChar char="q"/>
            </a:pPr>
            <a:r>
              <a:rPr lang="en-US" sz="2000">
                <a:latin typeface="Arial" charset="0"/>
                <a:cs typeface="Arial" charset="0"/>
              </a:rPr>
              <a:t>Nhận nhiều đơn hàng hơn do đủ vốn lưu động </a:t>
            </a:r>
            <a:r>
              <a:rPr lang="en-US" sz="2000">
                <a:latin typeface="Arial" charset="0"/>
                <a:cs typeface="Arial" charset="0"/>
                <a:sym typeface="Wingdings" pitchFamily="2" charset="2"/>
              </a:rPr>
              <a:t> tăng trưởng doanh thu</a:t>
            </a:r>
            <a:r>
              <a:rPr lang="en-US" sz="2000">
                <a:latin typeface="Arial" charset="0"/>
                <a:cs typeface="Arial" charset="0"/>
              </a:rPr>
              <a:t> </a:t>
            </a:r>
          </a:p>
          <a:p>
            <a:pPr marL="261938" indent="-261938" algn="just">
              <a:lnSpc>
                <a:spcPct val="200000"/>
              </a:lnSpc>
              <a:buFont typeface="Wingdings" pitchFamily="2" charset="2"/>
              <a:buChar char="q"/>
            </a:pPr>
            <a:r>
              <a:rPr lang="en-US" sz="2000">
                <a:latin typeface="Arial" charset="0"/>
                <a:cs typeface="Arial" charset="0"/>
              </a:rPr>
              <a:t>Chi phí lãi vay giảm </a:t>
            </a:r>
            <a:r>
              <a:rPr lang="en-US" sz="2000">
                <a:latin typeface="Arial" charset="0"/>
                <a:cs typeface="Arial" charset="0"/>
                <a:sym typeface="Wingdings" pitchFamily="2" charset="2"/>
              </a:rPr>
              <a:t> biên lợi nhuận tăng</a:t>
            </a:r>
          </a:p>
          <a:p>
            <a:pPr marL="261938" indent="-261938" algn="just">
              <a:lnSpc>
                <a:spcPct val="200000"/>
              </a:lnSpc>
              <a:buFont typeface="Wingdings" pitchFamily="2" charset="2"/>
              <a:buChar char="q"/>
            </a:pPr>
            <a:r>
              <a:rPr lang="en-US" sz="2000">
                <a:latin typeface="Arial" charset="0"/>
                <a:cs typeface="Arial" charset="0"/>
                <a:sym typeface="Wingdings" pitchFamily="2" charset="2"/>
              </a:rPr>
              <a:t>Chủ động nguyên liệu gỗ (100% gỗ tràm của công ty, 85% gỗ tự nhiên trong nước)</a:t>
            </a:r>
          </a:p>
          <a:p>
            <a:pPr marL="261938" indent="-261938" algn="just">
              <a:lnSpc>
                <a:spcPct val="200000"/>
              </a:lnSpc>
              <a:buFont typeface="Wingdings" pitchFamily="2" charset="2"/>
              <a:buChar char="q"/>
            </a:pPr>
            <a:r>
              <a:rPr lang="en-US" sz="2000">
                <a:latin typeface="Arial" charset="0"/>
                <a:cs typeface="Arial" charset="0"/>
                <a:sym typeface="Wingdings" pitchFamily="2" charset="2"/>
              </a:rPr>
              <a:t>Nguồn nguyên liệu bền vững: 10.000 ha rừng trồng có chứng chỉ FSC</a:t>
            </a:r>
            <a:endParaRPr lang="en-US" sz="2000">
              <a:latin typeface="Arial" charset="0"/>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9144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200" b="1" dirty="0">
                <a:solidFill>
                  <a:srgbClr val="005197"/>
                </a:solidFill>
                <a:latin typeface="Arial" pitchFamily="34" charset="0"/>
                <a:cs typeface="Arial" pitchFamily="34" charset="0"/>
              </a:rPr>
              <a:t>     V. TRIỂN VỌNG KINH DOANH TTF</a:t>
            </a:r>
          </a:p>
        </p:txBody>
      </p:sp>
      <p:sp>
        <p:nvSpPr>
          <p:cNvPr id="60418" name="Rectangle 6"/>
          <p:cNvSpPr>
            <a:spLocks noChangeArrowheads="1"/>
          </p:cNvSpPr>
          <p:nvPr/>
        </p:nvSpPr>
        <p:spPr bwMode="auto">
          <a:xfrm>
            <a:off x="762000" y="1524000"/>
            <a:ext cx="7797800" cy="2530475"/>
          </a:xfrm>
          <a:prstGeom prst="rect">
            <a:avLst/>
          </a:prstGeom>
          <a:noFill/>
          <a:ln w="9525">
            <a:noFill/>
            <a:miter lim="800000"/>
            <a:headEnd/>
            <a:tailEnd/>
          </a:ln>
        </p:spPr>
        <p:txBody>
          <a:bodyPr>
            <a:spAutoFit/>
          </a:bodyPr>
          <a:lstStyle/>
          <a:p>
            <a:pPr marL="261938" indent="-261938" algn="just">
              <a:lnSpc>
                <a:spcPct val="200000"/>
              </a:lnSpc>
            </a:pPr>
            <a:r>
              <a:rPr lang="en-US" sz="2000" b="1">
                <a:latin typeface="Arial" charset="0"/>
                <a:cs typeface="Arial" charset="0"/>
              </a:rPr>
              <a:t>Kết quả kinh doanh tăng trưởng khả quan sau tái cơ cấu</a:t>
            </a:r>
          </a:p>
          <a:p>
            <a:pPr marL="261938" indent="-261938" algn="just">
              <a:lnSpc>
                <a:spcPct val="200000"/>
              </a:lnSpc>
              <a:buFont typeface="Wingdings" pitchFamily="2" charset="2"/>
              <a:buChar char="q"/>
            </a:pPr>
            <a:r>
              <a:rPr lang="en-US" sz="2000">
                <a:latin typeface="Arial" charset="0"/>
                <a:cs typeface="Arial" charset="0"/>
              </a:rPr>
              <a:t>Doanh thu Q3/2014 </a:t>
            </a:r>
            <a:r>
              <a:rPr lang="en-US" sz="2000" b="1">
                <a:latin typeface="Arial" charset="0"/>
                <a:cs typeface="Arial" charset="0"/>
              </a:rPr>
              <a:t>tăng 78%</a:t>
            </a:r>
            <a:r>
              <a:rPr lang="en-US" sz="2000">
                <a:latin typeface="Arial" charset="0"/>
                <a:cs typeface="Arial" charset="0"/>
              </a:rPr>
              <a:t> so với Q3/2013, LNST tăng 27 lần</a:t>
            </a:r>
            <a:endParaRPr lang="en-US" sz="2000" b="1">
              <a:latin typeface="Arial" charset="0"/>
              <a:cs typeface="Arial" charset="0"/>
            </a:endParaRPr>
          </a:p>
          <a:p>
            <a:pPr marL="261938" indent="-261938" algn="just">
              <a:lnSpc>
                <a:spcPct val="200000"/>
              </a:lnSpc>
              <a:buFont typeface="Wingdings" pitchFamily="2" charset="2"/>
              <a:buChar char="q"/>
            </a:pPr>
            <a:r>
              <a:rPr lang="en-US" sz="2000">
                <a:latin typeface="Arial" charset="0"/>
                <a:cs typeface="Arial" charset="0"/>
              </a:rPr>
              <a:t>Lợi</a:t>
            </a:r>
            <a:r>
              <a:rPr lang="en-US" sz="2000"/>
              <a:t> </a:t>
            </a:r>
            <a:r>
              <a:rPr lang="en-US" sz="2000">
                <a:latin typeface="Arial" charset="0"/>
                <a:cs typeface="Arial" charset="0"/>
              </a:rPr>
              <a:t>nhuận Q4/2014 cao hơn Q3/2014</a:t>
            </a:r>
          </a:p>
          <a:p>
            <a:pPr marL="261938" indent="-261938" algn="just">
              <a:lnSpc>
                <a:spcPct val="200000"/>
              </a:lnSpc>
              <a:buFont typeface="Wingdings" pitchFamily="2" charset="2"/>
              <a:buChar char="q"/>
            </a:pPr>
            <a:r>
              <a:rPr lang="en-US" sz="2000">
                <a:latin typeface="Arial" charset="0"/>
                <a:cs typeface="Arial" charset="0"/>
              </a:rPr>
              <a:t>Lợi nhuận cả năm 2014 vượt kế hoạch cả năm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9144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200" b="1">
                <a:solidFill>
                  <a:srgbClr val="005197"/>
                </a:solidFill>
                <a:latin typeface="Arial" pitchFamily="34" charset="0"/>
                <a:cs typeface="Arial" pitchFamily="34" charset="0"/>
              </a:rPr>
              <a:t>     Q &amp; A</a:t>
            </a:r>
          </a:p>
        </p:txBody>
      </p:sp>
      <p:pic>
        <p:nvPicPr>
          <p:cNvPr id="7" name="Picture 4" descr="http://www.abysssoft.com/image/qa.jpg"/>
          <p:cNvPicPr>
            <a:picLocks noChangeAspect="1" noChangeArrowheads="1"/>
          </p:cNvPicPr>
          <p:nvPr/>
        </p:nvPicPr>
        <p:blipFill>
          <a:blip r:embed="rId3"/>
          <a:srcRect/>
          <a:stretch>
            <a:fillRect/>
          </a:stretch>
        </p:blipFill>
        <p:spPr bwMode="auto">
          <a:xfrm>
            <a:off x="2133600" y="1905000"/>
            <a:ext cx="5167313" cy="3222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9144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200" b="1" dirty="0">
                <a:solidFill>
                  <a:srgbClr val="005197"/>
                </a:solidFill>
                <a:latin typeface="Arial" pitchFamily="34" charset="0"/>
                <a:cs typeface="Arial" pitchFamily="34" charset="0"/>
              </a:rPr>
              <a:t>     I. GIỚI THIỆU CHUNG VỀ TTF (</a:t>
            </a:r>
            <a:r>
              <a:rPr lang="en-US" sz="2200" b="1" dirty="0" err="1">
                <a:solidFill>
                  <a:srgbClr val="005197"/>
                </a:solidFill>
                <a:latin typeface="Arial" pitchFamily="34" charset="0"/>
                <a:cs typeface="Arial" pitchFamily="34" charset="0"/>
              </a:rPr>
              <a:t>tiếp</a:t>
            </a:r>
            <a:r>
              <a:rPr lang="en-US" sz="2200" b="1" dirty="0">
                <a:solidFill>
                  <a:srgbClr val="005197"/>
                </a:solidFill>
                <a:latin typeface="Arial" pitchFamily="34" charset="0"/>
                <a:cs typeface="Arial" pitchFamily="34" charset="0"/>
              </a:rPr>
              <a:t>)</a:t>
            </a:r>
          </a:p>
        </p:txBody>
      </p:sp>
      <p:sp>
        <p:nvSpPr>
          <p:cNvPr id="18434" name="TextBox 8"/>
          <p:cNvSpPr txBox="1">
            <a:spLocks noChangeArrowheads="1"/>
          </p:cNvSpPr>
          <p:nvPr/>
        </p:nvSpPr>
        <p:spPr bwMode="auto">
          <a:xfrm>
            <a:off x="381000" y="1143000"/>
            <a:ext cx="8382000" cy="369888"/>
          </a:xfrm>
          <a:prstGeom prst="rect">
            <a:avLst/>
          </a:prstGeom>
          <a:noFill/>
          <a:ln w="9525">
            <a:noFill/>
            <a:miter lim="800000"/>
            <a:headEnd/>
            <a:tailEnd/>
          </a:ln>
        </p:spPr>
        <p:txBody>
          <a:bodyPr>
            <a:spAutoFit/>
          </a:bodyPr>
          <a:lstStyle/>
          <a:p>
            <a:r>
              <a:rPr lang="en-US" b="1">
                <a:solidFill>
                  <a:srgbClr val="005197"/>
                </a:solidFill>
                <a:latin typeface="Arial" charset="0"/>
                <a:cs typeface="Arial" charset="0"/>
              </a:rPr>
              <a:t>TTF ĐỨNG ĐẦU TRONG DOANH THU XUẤT KHẨU GỖ TRÊN SÀN NY</a:t>
            </a:r>
          </a:p>
        </p:txBody>
      </p:sp>
      <p:sp>
        <p:nvSpPr>
          <p:cNvPr id="1843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 name="Table 1"/>
          <p:cNvGraphicFramePr>
            <a:graphicFrameLocks noGrp="1"/>
          </p:cNvGraphicFramePr>
          <p:nvPr/>
        </p:nvGraphicFramePr>
        <p:xfrm>
          <a:off x="457200" y="1828800"/>
          <a:ext cx="8305798" cy="3878606"/>
        </p:xfrm>
        <a:graphic>
          <a:graphicData uri="http://schemas.openxmlformats.org/drawingml/2006/table">
            <a:tbl>
              <a:tblPr>
                <a:tableStyleId>{69012ECD-51FC-41F1-AA8D-1B2483CD663E}</a:tableStyleId>
              </a:tblPr>
              <a:tblGrid>
                <a:gridCol w="563294"/>
                <a:gridCol w="706876"/>
                <a:gridCol w="1244429"/>
                <a:gridCol w="1056601"/>
                <a:gridCol w="780510"/>
                <a:gridCol w="740010"/>
                <a:gridCol w="740010"/>
                <a:gridCol w="677423"/>
                <a:gridCol w="913049"/>
                <a:gridCol w="883596"/>
              </a:tblGrid>
              <a:tr h="826717">
                <a:tc>
                  <a:txBody>
                    <a:bodyPr/>
                    <a:lstStyle/>
                    <a:p>
                      <a:pPr algn="ctr" fontAlgn="ctr"/>
                      <a:r>
                        <a:rPr lang="en-US" sz="1100" b="1" u="none" strike="noStrike" dirty="0">
                          <a:effectLst/>
                          <a:latin typeface="Arial" pitchFamily="34" charset="0"/>
                          <a:cs typeface="Arial" pitchFamily="34" charset="0"/>
                        </a:rPr>
                        <a:t>STT</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00B0F0"/>
                    </a:solidFill>
                  </a:tcPr>
                </a:tc>
                <a:tc>
                  <a:txBody>
                    <a:bodyPr/>
                    <a:lstStyle/>
                    <a:p>
                      <a:pPr algn="ctr" fontAlgn="ctr"/>
                      <a:r>
                        <a:rPr lang="en-US" sz="1100" b="1" u="none" strike="noStrike" dirty="0">
                          <a:effectLst/>
                          <a:latin typeface="Arial" pitchFamily="34" charset="0"/>
                          <a:cs typeface="Arial" pitchFamily="34" charset="0"/>
                        </a:rPr>
                        <a:t>MCK</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00B0F0"/>
                    </a:solidFill>
                  </a:tcPr>
                </a:tc>
                <a:tc>
                  <a:txBody>
                    <a:bodyPr/>
                    <a:lstStyle/>
                    <a:p>
                      <a:pPr algn="ctr" fontAlgn="ctr"/>
                      <a:r>
                        <a:rPr lang="en-US" sz="1100" b="1" u="none" strike="noStrike" dirty="0" err="1">
                          <a:effectLst/>
                          <a:latin typeface="Arial" pitchFamily="34" charset="0"/>
                          <a:cs typeface="Arial" pitchFamily="34" charset="0"/>
                        </a:rPr>
                        <a:t>Tên</a:t>
                      </a:r>
                      <a:r>
                        <a:rPr lang="en-US" sz="1100" b="1" u="none" strike="noStrike" dirty="0">
                          <a:effectLst/>
                          <a:latin typeface="Arial" pitchFamily="34" charset="0"/>
                          <a:cs typeface="Arial" pitchFamily="34" charset="0"/>
                        </a:rPr>
                        <a:t> </a:t>
                      </a:r>
                      <a:r>
                        <a:rPr lang="en-US" sz="1100" b="1" u="none" strike="noStrike" dirty="0" err="1">
                          <a:effectLst/>
                          <a:latin typeface="Arial" pitchFamily="34" charset="0"/>
                          <a:cs typeface="Arial" pitchFamily="34" charset="0"/>
                        </a:rPr>
                        <a:t>công</a:t>
                      </a:r>
                      <a:r>
                        <a:rPr lang="en-US" sz="1100" b="1" u="none" strike="noStrike" dirty="0">
                          <a:effectLst/>
                          <a:latin typeface="Arial" pitchFamily="34" charset="0"/>
                          <a:cs typeface="Arial" pitchFamily="34" charset="0"/>
                        </a:rPr>
                        <a:t> </a:t>
                      </a:r>
                      <a:r>
                        <a:rPr lang="en-US" sz="1100" b="1" u="none" strike="noStrike" dirty="0" err="1">
                          <a:effectLst/>
                          <a:latin typeface="Arial" pitchFamily="34" charset="0"/>
                          <a:cs typeface="Arial" pitchFamily="34" charset="0"/>
                        </a:rPr>
                        <a:t>ty</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00B0F0"/>
                    </a:solidFill>
                  </a:tcPr>
                </a:tc>
                <a:tc>
                  <a:txBody>
                    <a:bodyPr/>
                    <a:lstStyle/>
                    <a:p>
                      <a:pPr algn="ctr" fontAlgn="ctr"/>
                      <a:r>
                        <a:rPr lang="en-US" sz="1100" b="1" u="none" strike="noStrike" dirty="0" err="1">
                          <a:effectLst/>
                          <a:latin typeface="Arial" pitchFamily="34" charset="0"/>
                          <a:cs typeface="Arial" pitchFamily="34" charset="0"/>
                        </a:rPr>
                        <a:t>Doanh</a:t>
                      </a:r>
                      <a:r>
                        <a:rPr lang="en-US" sz="1100" b="1" u="none" strike="noStrike" dirty="0">
                          <a:effectLst/>
                          <a:latin typeface="Arial" pitchFamily="34" charset="0"/>
                          <a:cs typeface="Arial" pitchFamily="34" charset="0"/>
                        </a:rPr>
                        <a:t> </a:t>
                      </a:r>
                      <a:r>
                        <a:rPr lang="en-US" sz="1100" b="1" u="none" strike="noStrike" dirty="0" err="1">
                          <a:effectLst/>
                          <a:latin typeface="Arial" pitchFamily="34" charset="0"/>
                          <a:cs typeface="Arial" pitchFamily="34" charset="0"/>
                        </a:rPr>
                        <a:t>thu</a:t>
                      </a:r>
                      <a:r>
                        <a:rPr lang="en-US" sz="1100" b="1" u="none" strike="noStrike" dirty="0">
                          <a:effectLst/>
                          <a:latin typeface="Arial" pitchFamily="34" charset="0"/>
                          <a:cs typeface="Arial" pitchFamily="34" charset="0"/>
                        </a:rPr>
                        <a:t> 2013</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00B0F0"/>
                    </a:solidFill>
                  </a:tcPr>
                </a:tc>
                <a:tc>
                  <a:txBody>
                    <a:bodyPr/>
                    <a:lstStyle/>
                    <a:p>
                      <a:pPr algn="ctr" fontAlgn="ctr"/>
                      <a:r>
                        <a:rPr lang="en-US" sz="1100" b="1" u="none" strike="noStrike" dirty="0">
                          <a:effectLst/>
                          <a:latin typeface="Arial" pitchFamily="34" charset="0"/>
                          <a:cs typeface="Arial" pitchFamily="34" charset="0"/>
                        </a:rPr>
                        <a:t>LNST 2013</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00B0F0"/>
                    </a:solidFill>
                  </a:tcPr>
                </a:tc>
                <a:tc>
                  <a:txBody>
                    <a:bodyPr/>
                    <a:lstStyle/>
                    <a:p>
                      <a:pPr algn="ctr" fontAlgn="ctr"/>
                      <a:r>
                        <a:rPr lang="en-US" sz="1100" b="1" u="none" strike="noStrike" dirty="0" err="1">
                          <a:effectLst/>
                          <a:latin typeface="Arial" pitchFamily="34" charset="0"/>
                          <a:cs typeface="Arial" pitchFamily="34" charset="0"/>
                        </a:rPr>
                        <a:t>Giá</a:t>
                      </a:r>
                      <a:r>
                        <a:rPr lang="en-US" sz="1100" b="1" u="none" strike="noStrike" dirty="0">
                          <a:effectLst/>
                          <a:latin typeface="Arial" pitchFamily="34" charset="0"/>
                          <a:cs typeface="Arial" pitchFamily="34" charset="0"/>
                        </a:rPr>
                        <a:t>(27/1/2014)</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00B0F0"/>
                    </a:solidFill>
                  </a:tcPr>
                </a:tc>
                <a:tc>
                  <a:txBody>
                    <a:bodyPr/>
                    <a:lstStyle/>
                    <a:p>
                      <a:pPr algn="ctr" fontAlgn="ctr"/>
                      <a:r>
                        <a:rPr lang="en-US" sz="1100" b="1" u="none" strike="noStrike" dirty="0">
                          <a:effectLst/>
                          <a:latin typeface="Arial" pitchFamily="34" charset="0"/>
                          <a:cs typeface="Arial" pitchFamily="34" charset="0"/>
                        </a:rPr>
                        <a:t>EPS </a:t>
                      </a:r>
                      <a:r>
                        <a:rPr lang="en-US" sz="1100" b="1" u="none" strike="noStrike" dirty="0" err="1">
                          <a:effectLst/>
                          <a:latin typeface="Arial" pitchFamily="34" charset="0"/>
                          <a:cs typeface="Arial" pitchFamily="34" charset="0"/>
                        </a:rPr>
                        <a:t>Trailling</a:t>
                      </a:r>
                      <a:r>
                        <a:rPr lang="en-US" sz="1100" b="1" u="none" strike="noStrike" dirty="0">
                          <a:effectLst/>
                          <a:latin typeface="Arial" pitchFamily="34" charset="0"/>
                          <a:cs typeface="Arial" pitchFamily="34" charset="0"/>
                        </a:rPr>
                        <a:t> 2014</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00B0F0"/>
                    </a:solidFill>
                  </a:tcPr>
                </a:tc>
                <a:tc>
                  <a:txBody>
                    <a:bodyPr/>
                    <a:lstStyle/>
                    <a:p>
                      <a:pPr algn="ctr" fontAlgn="ctr"/>
                      <a:r>
                        <a:rPr lang="en-US" sz="1100" b="1" u="none" strike="noStrike" dirty="0">
                          <a:effectLst/>
                          <a:latin typeface="Arial" pitchFamily="34" charset="0"/>
                          <a:cs typeface="Arial" pitchFamily="34" charset="0"/>
                        </a:rPr>
                        <a:t>PE</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00B0F0"/>
                    </a:solidFill>
                  </a:tcPr>
                </a:tc>
                <a:tc>
                  <a:txBody>
                    <a:bodyPr/>
                    <a:lstStyle/>
                    <a:p>
                      <a:pPr algn="ctr" fontAlgn="ctr"/>
                      <a:r>
                        <a:rPr lang="en-US" sz="1100" b="1" u="none" strike="noStrike" dirty="0" err="1">
                          <a:effectLst/>
                          <a:latin typeface="Arial" pitchFamily="34" charset="0"/>
                          <a:cs typeface="Arial" pitchFamily="34" charset="0"/>
                        </a:rPr>
                        <a:t>Bookvalue</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00B0F0"/>
                    </a:solidFill>
                  </a:tcPr>
                </a:tc>
                <a:tc>
                  <a:txBody>
                    <a:bodyPr/>
                    <a:lstStyle/>
                    <a:p>
                      <a:pPr algn="ctr" fontAlgn="ctr"/>
                      <a:r>
                        <a:rPr lang="en-US" sz="1100" b="1" u="none" strike="noStrike" dirty="0">
                          <a:effectLst/>
                          <a:latin typeface="Arial" pitchFamily="34" charset="0"/>
                          <a:cs typeface="Arial" pitchFamily="34" charset="0"/>
                        </a:rPr>
                        <a:t>VOL 20</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00B0F0"/>
                    </a:solidFill>
                  </a:tcPr>
                </a:tc>
              </a:tr>
              <a:tr h="354342">
                <a:tc>
                  <a:txBody>
                    <a:bodyPr/>
                    <a:lstStyle/>
                    <a:p>
                      <a:pPr algn="ctr" fontAlgn="ctr"/>
                      <a:r>
                        <a:rPr lang="en-US" sz="1100" b="1" u="none" strike="noStrike" dirty="0">
                          <a:effectLst/>
                          <a:latin typeface="Arial" pitchFamily="34" charset="0"/>
                          <a:cs typeface="Arial" pitchFamily="34" charset="0"/>
                        </a:rPr>
                        <a:t>1</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6"/>
                    </a:solidFill>
                  </a:tcPr>
                </a:tc>
                <a:tc>
                  <a:txBody>
                    <a:bodyPr/>
                    <a:lstStyle/>
                    <a:p>
                      <a:pPr algn="ctr" fontAlgn="ctr"/>
                      <a:r>
                        <a:rPr lang="en-US" sz="1100" b="1" u="none" strike="noStrike" dirty="0">
                          <a:effectLst/>
                          <a:latin typeface="Arial" pitchFamily="34" charset="0"/>
                          <a:cs typeface="Arial" pitchFamily="34" charset="0"/>
                        </a:rPr>
                        <a:t>TTF</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6"/>
                    </a:solidFill>
                  </a:tcPr>
                </a:tc>
                <a:tc>
                  <a:txBody>
                    <a:bodyPr/>
                    <a:lstStyle/>
                    <a:p>
                      <a:pPr algn="l" fontAlgn="ctr"/>
                      <a:r>
                        <a:rPr lang="vi-VN" sz="1100" b="1" u="none" strike="noStrike" dirty="0">
                          <a:effectLst/>
                          <a:latin typeface="Arial" pitchFamily="34" charset="0"/>
                          <a:cs typeface="Arial" pitchFamily="34" charset="0"/>
                        </a:rPr>
                        <a:t>Gỗ Trường Thành</a:t>
                      </a:r>
                      <a:endParaRPr lang="vi-VN" sz="1100" b="1" i="0" u="none" strike="noStrike" dirty="0">
                        <a:solidFill>
                          <a:srgbClr val="000000"/>
                        </a:solidFill>
                        <a:effectLst/>
                        <a:latin typeface="Arial" pitchFamily="34" charset="0"/>
                        <a:cs typeface="Arial"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6"/>
                    </a:solidFill>
                  </a:tcPr>
                </a:tc>
                <a:tc>
                  <a:txBody>
                    <a:bodyPr/>
                    <a:lstStyle/>
                    <a:p>
                      <a:pPr algn="l" fontAlgn="ctr"/>
                      <a:r>
                        <a:rPr lang="en-US" sz="1100" b="1" u="none" strike="noStrike" dirty="0">
                          <a:effectLst/>
                          <a:latin typeface="Arial" pitchFamily="34" charset="0"/>
                          <a:cs typeface="Arial" pitchFamily="34" charset="0"/>
                        </a:rPr>
                        <a:t>        1,545.31 </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6"/>
                    </a:solidFill>
                  </a:tcPr>
                </a:tc>
                <a:tc>
                  <a:txBody>
                    <a:bodyPr/>
                    <a:lstStyle/>
                    <a:p>
                      <a:pPr algn="l" fontAlgn="ctr"/>
                      <a:r>
                        <a:rPr lang="en-US" sz="1100" b="1" u="none" strike="noStrike" dirty="0">
                          <a:effectLst/>
                          <a:latin typeface="Arial" pitchFamily="34" charset="0"/>
                          <a:cs typeface="Arial" pitchFamily="34" charset="0"/>
                        </a:rPr>
                        <a:t>            3.87 </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6"/>
                    </a:solidFill>
                  </a:tcPr>
                </a:tc>
                <a:tc>
                  <a:txBody>
                    <a:bodyPr/>
                    <a:lstStyle/>
                    <a:p>
                      <a:pPr algn="r" fontAlgn="ctr"/>
                      <a:r>
                        <a:rPr lang="en-US" sz="1100" b="1" u="none" strike="noStrike" dirty="0">
                          <a:effectLst/>
                          <a:latin typeface="Arial" pitchFamily="34" charset="0"/>
                          <a:cs typeface="Arial" pitchFamily="34" charset="0"/>
                        </a:rPr>
                        <a:t>           12.2 </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6"/>
                    </a:solidFill>
                  </a:tcPr>
                </a:tc>
                <a:tc>
                  <a:txBody>
                    <a:bodyPr/>
                    <a:lstStyle/>
                    <a:p>
                      <a:pPr algn="r" fontAlgn="ctr"/>
                      <a:r>
                        <a:rPr lang="en-US" sz="1100" b="1" u="none" strike="noStrike" dirty="0">
                          <a:effectLst/>
                          <a:latin typeface="Arial" pitchFamily="34" charset="0"/>
                          <a:cs typeface="Arial" pitchFamily="34" charset="0"/>
                        </a:rPr>
                        <a:t>            759 </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6"/>
                    </a:solidFill>
                  </a:tcPr>
                </a:tc>
                <a:tc>
                  <a:txBody>
                    <a:bodyPr/>
                    <a:lstStyle/>
                    <a:p>
                      <a:pPr algn="r" fontAlgn="ctr"/>
                      <a:r>
                        <a:rPr lang="en-US" sz="1100" b="1" u="none" strike="noStrike">
                          <a:effectLst/>
                          <a:latin typeface="Arial" pitchFamily="34" charset="0"/>
                          <a:cs typeface="Arial" pitchFamily="34" charset="0"/>
                        </a:rPr>
                        <a:t>       16.07 </a:t>
                      </a:r>
                      <a:endParaRPr lang="en-US" sz="1100" b="1" i="0" u="none" strike="noStrike">
                        <a:solidFill>
                          <a:srgbClr val="000000"/>
                        </a:solidFill>
                        <a:effectLst/>
                        <a:latin typeface="Arial" pitchFamily="34" charset="0"/>
                        <a:cs typeface="Arial"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6"/>
                    </a:solidFill>
                  </a:tcPr>
                </a:tc>
                <a:tc>
                  <a:txBody>
                    <a:bodyPr/>
                    <a:lstStyle/>
                    <a:p>
                      <a:pPr algn="r" fontAlgn="ctr"/>
                      <a:r>
                        <a:rPr lang="en-US" sz="1100" b="1" u="none" strike="noStrike" dirty="0">
                          <a:effectLst/>
                          <a:latin typeface="Arial" pitchFamily="34" charset="0"/>
                          <a:cs typeface="Arial" pitchFamily="34" charset="0"/>
                        </a:rPr>
                        <a:t>           12,246 </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6"/>
                    </a:solidFill>
                  </a:tcPr>
                </a:tc>
                <a:tc>
                  <a:txBody>
                    <a:bodyPr/>
                    <a:lstStyle/>
                    <a:p>
                      <a:pPr algn="r" fontAlgn="ctr"/>
                      <a:r>
                        <a:rPr lang="en-US" sz="1100" b="1" u="none" strike="noStrike" dirty="0">
                          <a:effectLst/>
                          <a:latin typeface="Arial" pitchFamily="34" charset="0"/>
                          <a:cs typeface="Arial" pitchFamily="34" charset="0"/>
                        </a:rPr>
                        <a:t>     1,302,728 </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6"/>
                    </a:solidFill>
                  </a:tcPr>
                </a:tc>
              </a:tr>
              <a:tr h="556268">
                <a:tc>
                  <a:txBody>
                    <a:bodyPr/>
                    <a:lstStyle/>
                    <a:p>
                      <a:pPr algn="ctr" fontAlgn="ctr"/>
                      <a:r>
                        <a:rPr lang="en-US" sz="1100" u="none" strike="noStrike">
                          <a:effectLst/>
                          <a:latin typeface="Arial" pitchFamily="34" charset="0"/>
                          <a:cs typeface="Arial" pitchFamily="34" charset="0"/>
                        </a:rPr>
                        <a:t>2</a:t>
                      </a:r>
                      <a:endParaRPr lang="en-US" sz="1100" b="0" i="0" u="none" strike="noStrike">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en-US" sz="1100" u="none" strike="noStrike">
                          <a:effectLst/>
                          <a:latin typeface="Arial" pitchFamily="34" charset="0"/>
                          <a:cs typeface="Arial" pitchFamily="34" charset="0"/>
                        </a:rPr>
                        <a:t>DLG</a:t>
                      </a:r>
                      <a:endParaRPr lang="en-US" sz="1100" b="0" i="0" u="none" strike="noStrike">
                        <a:solidFill>
                          <a:srgbClr val="000000"/>
                        </a:solidFill>
                        <a:effectLst/>
                        <a:latin typeface="Arial" pitchFamily="34" charset="0"/>
                        <a:cs typeface="Arial"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r>
                        <a:rPr lang="en-US" sz="1100" u="none" strike="noStrike" dirty="0" err="1">
                          <a:effectLst/>
                          <a:latin typeface="Arial" pitchFamily="34" charset="0"/>
                          <a:cs typeface="Arial" pitchFamily="34" charset="0"/>
                        </a:rPr>
                        <a:t>Đức</a:t>
                      </a:r>
                      <a:r>
                        <a:rPr lang="en-US" sz="1100" u="none" strike="noStrike" dirty="0">
                          <a:effectLst/>
                          <a:latin typeface="Arial" pitchFamily="34" charset="0"/>
                          <a:cs typeface="Arial" pitchFamily="34" charset="0"/>
                        </a:rPr>
                        <a:t> Long </a:t>
                      </a:r>
                      <a:r>
                        <a:rPr lang="en-US" sz="1100" u="none" strike="noStrike" dirty="0" err="1">
                          <a:effectLst/>
                          <a:latin typeface="Arial" pitchFamily="34" charset="0"/>
                          <a:cs typeface="Arial" pitchFamily="34" charset="0"/>
                        </a:rPr>
                        <a:t>Gia</a:t>
                      </a:r>
                      <a:r>
                        <a:rPr lang="en-US" sz="1100" u="none" strike="noStrike" dirty="0">
                          <a:effectLst/>
                          <a:latin typeface="Arial" pitchFamily="34" charset="0"/>
                          <a:cs typeface="Arial" pitchFamily="34" charset="0"/>
                        </a:rPr>
                        <a:t> Lai</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r>
                        <a:rPr lang="en-US" sz="1100" u="none" strike="noStrike" dirty="0">
                          <a:effectLst/>
                          <a:latin typeface="Arial" pitchFamily="34" charset="0"/>
                          <a:cs typeface="Arial" pitchFamily="34" charset="0"/>
                        </a:rPr>
                        <a:t>            801.76 </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r>
                        <a:rPr lang="en-US" sz="1100" u="none" strike="noStrike" dirty="0">
                          <a:effectLst/>
                          <a:latin typeface="Arial" pitchFamily="34" charset="0"/>
                          <a:cs typeface="Arial" pitchFamily="34" charset="0"/>
                        </a:rPr>
                        <a:t>            2.13 </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fontAlgn="ctr"/>
                      <a:r>
                        <a:rPr lang="en-US" sz="1100" u="none" strike="noStrike" dirty="0">
                          <a:effectLst/>
                          <a:latin typeface="Arial" pitchFamily="34" charset="0"/>
                          <a:cs typeface="Arial" pitchFamily="34" charset="0"/>
                        </a:rPr>
                        <a:t>           11.5 </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fontAlgn="ctr"/>
                      <a:r>
                        <a:rPr lang="en-US" sz="1100" u="none" strike="noStrike" dirty="0">
                          <a:effectLst/>
                          <a:latin typeface="Arial" pitchFamily="34" charset="0"/>
                          <a:cs typeface="Arial" pitchFamily="34" charset="0"/>
                        </a:rPr>
                        <a:t>            556 </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fontAlgn="ctr"/>
                      <a:r>
                        <a:rPr lang="en-US" sz="1100" u="none" strike="noStrike" dirty="0">
                          <a:effectLst/>
                          <a:latin typeface="Arial" pitchFamily="34" charset="0"/>
                          <a:cs typeface="Arial" pitchFamily="34" charset="0"/>
                        </a:rPr>
                        <a:t>       20.67 </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fontAlgn="ctr"/>
                      <a:r>
                        <a:rPr lang="en-US" sz="1100" u="none" strike="noStrike" dirty="0">
                          <a:effectLst/>
                          <a:latin typeface="Arial" pitchFamily="34" charset="0"/>
                          <a:cs typeface="Arial" pitchFamily="34" charset="0"/>
                        </a:rPr>
                        <a:t>           10,395 </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fontAlgn="ctr"/>
                      <a:r>
                        <a:rPr lang="en-US" sz="1100" u="none" strike="noStrike" dirty="0">
                          <a:effectLst/>
                          <a:latin typeface="Arial" pitchFamily="34" charset="0"/>
                          <a:cs typeface="Arial" pitchFamily="34" charset="0"/>
                        </a:rPr>
                        <a:t>     1,377,082 </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472475">
                <a:tc>
                  <a:txBody>
                    <a:bodyPr/>
                    <a:lstStyle/>
                    <a:p>
                      <a:pPr algn="ctr" fontAlgn="ctr"/>
                      <a:r>
                        <a:rPr lang="en-US" sz="1100" u="none" strike="noStrike">
                          <a:effectLst/>
                          <a:latin typeface="Arial" pitchFamily="34" charset="0"/>
                          <a:cs typeface="Arial" pitchFamily="34" charset="0"/>
                        </a:rPr>
                        <a:t>3</a:t>
                      </a:r>
                      <a:endParaRPr lang="en-US" sz="1100" b="0" i="0" u="none" strike="noStrike">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en-US" sz="1100" u="none" strike="noStrike">
                          <a:effectLst/>
                          <a:latin typeface="Arial" pitchFamily="34" charset="0"/>
                          <a:cs typeface="Arial" pitchFamily="34" charset="0"/>
                        </a:rPr>
                        <a:t>GDT</a:t>
                      </a:r>
                      <a:endParaRPr lang="en-US" sz="1100" b="0" i="0" u="none" strike="noStrike">
                        <a:solidFill>
                          <a:srgbClr val="000000"/>
                        </a:solidFill>
                        <a:effectLst/>
                        <a:latin typeface="Arial" pitchFamily="34" charset="0"/>
                        <a:cs typeface="Arial"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r>
                        <a:rPr lang="en-US" sz="1100" u="none" strike="noStrike" dirty="0" err="1">
                          <a:effectLst/>
                          <a:latin typeface="Arial" pitchFamily="34" charset="0"/>
                          <a:cs typeface="Arial" pitchFamily="34" charset="0"/>
                        </a:rPr>
                        <a:t>Gỗ</a:t>
                      </a:r>
                      <a:r>
                        <a:rPr lang="en-US" sz="1100" u="none" strike="noStrike" dirty="0">
                          <a:effectLst/>
                          <a:latin typeface="Arial" pitchFamily="34" charset="0"/>
                          <a:cs typeface="Arial" pitchFamily="34" charset="0"/>
                        </a:rPr>
                        <a:t> </a:t>
                      </a:r>
                      <a:r>
                        <a:rPr lang="en-US" sz="1100" u="none" strike="noStrike" dirty="0" err="1">
                          <a:effectLst/>
                          <a:latin typeface="Arial" pitchFamily="34" charset="0"/>
                          <a:cs typeface="Arial" pitchFamily="34" charset="0"/>
                        </a:rPr>
                        <a:t>Đức</a:t>
                      </a:r>
                      <a:r>
                        <a:rPr lang="en-US" sz="1100" u="none" strike="noStrike" dirty="0">
                          <a:effectLst/>
                          <a:latin typeface="Arial" pitchFamily="34" charset="0"/>
                          <a:cs typeface="Arial" pitchFamily="34" charset="0"/>
                        </a:rPr>
                        <a:t> </a:t>
                      </a:r>
                      <a:r>
                        <a:rPr lang="en-US" sz="1100" u="none" strike="noStrike" dirty="0" err="1">
                          <a:effectLst/>
                          <a:latin typeface="Arial" pitchFamily="34" charset="0"/>
                          <a:cs typeface="Arial" pitchFamily="34" charset="0"/>
                        </a:rPr>
                        <a:t>Thành</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r>
                        <a:rPr lang="en-US" sz="1100" u="none" strike="noStrike">
                          <a:effectLst/>
                          <a:latin typeface="Arial" pitchFamily="34" charset="0"/>
                          <a:cs typeface="Arial" pitchFamily="34" charset="0"/>
                        </a:rPr>
                        <a:t>            264.08 </a:t>
                      </a:r>
                      <a:endParaRPr lang="en-US" sz="1100" b="0" i="0" u="none" strike="noStrike">
                        <a:solidFill>
                          <a:srgbClr val="000000"/>
                        </a:solidFill>
                        <a:effectLst/>
                        <a:latin typeface="Arial" pitchFamily="34" charset="0"/>
                        <a:cs typeface="Arial"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r>
                        <a:rPr lang="en-US" sz="1100" u="none" strike="noStrike">
                          <a:effectLst/>
                          <a:latin typeface="Arial" pitchFamily="34" charset="0"/>
                          <a:cs typeface="Arial" pitchFamily="34" charset="0"/>
                        </a:rPr>
                        <a:t>          36.36 </a:t>
                      </a:r>
                      <a:endParaRPr lang="en-US" sz="1100" b="0" i="0" u="none" strike="noStrike">
                        <a:solidFill>
                          <a:srgbClr val="000000"/>
                        </a:solidFill>
                        <a:effectLst/>
                        <a:latin typeface="Arial" pitchFamily="34" charset="0"/>
                        <a:cs typeface="Arial"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fontAlgn="ctr"/>
                      <a:r>
                        <a:rPr lang="en-US" sz="1100" u="none" strike="noStrike" dirty="0">
                          <a:effectLst/>
                          <a:latin typeface="Arial" pitchFamily="34" charset="0"/>
                          <a:cs typeface="Arial" pitchFamily="34" charset="0"/>
                        </a:rPr>
                        <a:t>           33.8 </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fontAlgn="ctr"/>
                      <a:r>
                        <a:rPr lang="en-US" sz="1100" u="none" strike="noStrike">
                          <a:effectLst/>
                          <a:latin typeface="Arial" pitchFamily="34" charset="0"/>
                          <a:cs typeface="Arial" pitchFamily="34" charset="0"/>
                        </a:rPr>
                        <a:t>         5,110 </a:t>
                      </a:r>
                      <a:endParaRPr lang="en-US" sz="1100" b="0" i="0" u="none" strike="noStrike">
                        <a:solidFill>
                          <a:srgbClr val="000000"/>
                        </a:solidFill>
                        <a:effectLst/>
                        <a:latin typeface="Arial" pitchFamily="34" charset="0"/>
                        <a:cs typeface="Arial"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fontAlgn="ctr"/>
                      <a:r>
                        <a:rPr lang="en-US" sz="1100" u="none" strike="noStrike" dirty="0">
                          <a:effectLst/>
                          <a:latin typeface="Arial" pitchFamily="34" charset="0"/>
                          <a:cs typeface="Arial" pitchFamily="34" charset="0"/>
                        </a:rPr>
                        <a:t>         6.61 </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fontAlgn="ctr"/>
                      <a:r>
                        <a:rPr lang="en-US" sz="1100" u="none" strike="noStrike" dirty="0">
                          <a:effectLst/>
                          <a:latin typeface="Arial" pitchFamily="34" charset="0"/>
                          <a:cs typeface="Arial" pitchFamily="34" charset="0"/>
                        </a:rPr>
                        <a:t>           19,748 </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fontAlgn="ctr"/>
                      <a:r>
                        <a:rPr lang="en-US" sz="1100" u="none" strike="noStrike" dirty="0">
                          <a:effectLst/>
                          <a:latin typeface="Arial" pitchFamily="34" charset="0"/>
                          <a:cs typeface="Arial" pitchFamily="34" charset="0"/>
                        </a:rPr>
                        <a:t>             2,390 </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556268">
                <a:tc>
                  <a:txBody>
                    <a:bodyPr/>
                    <a:lstStyle/>
                    <a:p>
                      <a:pPr algn="ctr" fontAlgn="ctr"/>
                      <a:r>
                        <a:rPr lang="en-US" sz="1100" u="none" strike="noStrike">
                          <a:effectLst/>
                          <a:latin typeface="Arial" pitchFamily="34" charset="0"/>
                          <a:cs typeface="Arial" pitchFamily="34" charset="0"/>
                        </a:rPr>
                        <a:t>4</a:t>
                      </a:r>
                      <a:endParaRPr lang="en-US" sz="1100" b="0" i="0" u="none" strike="noStrike">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en-US" sz="1100" u="none" strike="noStrike">
                          <a:effectLst/>
                          <a:latin typeface="Arial" pitchFamily="34" charset="0"/>
                          <a:cs typeface="Arial" pitchFamily="34" charset="0"/>
                        </a:rPr>
                        <a:t>DCS</a:t>
                      </a:r>
                      <a:endParaRPr lang="en-US" sz="1100" b="0" i="0" u="none" strike="noStrike">
                        <a:solidFill>
                          <a:srgbClr val="000000"/>
                        </a:solidFill>
                        <a:effectLst/>
                        <a:latin typeface="Arial" pitchFamily="34" charset="0"/>
                        <a:cs typeface="Arial"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r>
                        <a:rPr lang="en-US" sz="1100" u="none" strike="noStrike">
                          <a:effectLst/>
                          <a:latin typeface="Arial" pitchFamily="34" charset="0"/>
                          <a:cs typeface="Arial" pitchFamily="34" charset="0"/>
                        </a:rPr>
                        <a:t>Đại Châu</a:t>
                      </a:r>
                      <a:endParaRPr lang="en-US" sz="1100" b="0" i="0" u="none" strike="noStrike">
                        <a:solidFill>
                          <a:srgbClr val="000000"/>
                        </a:solidFill>
                        <a:effectLst/>
                        <a:latin typeface="Arial" pitchFamily="34" charset="0"/>
                        <a:cs typeface="Arial"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r>
                        <a:rPr lang="en-US" sz="1100" u="none" strike="noStrike">
                          <a:effectLst/>
                          <a:latin typeface="Arial" pitchFamily="34" charset="0"/>
                          <a:cs typeface="Arial" pitchFamily="34" charset="0"/>
                        </a:rPr>
                        <a:t>            153.41 </a:t>
                      </a:r>
                      <a:endParaRPr lang="en-US" sz="1100" b="0" i="0" u="none" strike="noStrike">
                        <a:solidFill>
                          <a:srgbClr val="000000"/>
                        </a:solidFill>
                        <a:effectLst/>
                        <a:latin typeface="Arial" pitchFamily="34" charset="0"/>
                        <a:cs typeface="Arial"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r>
                        <a:rPr lang="en-US" sz="1100" u="none" strike="noStrike">
                          <a:effectLst/>
                          <a:latin typeface="Arial" pitchFamily="34" charset="0"/>
                          <a:cs typeface="Arial" pitchFamily="34" charset="0"/>
                        </a:rPr>
                        <a:t>            2.70 </a:t>
                      </a:r>
                      <a:endParaRPr lang="en-US" sz="1100" b="0" i="0" u="none" strike="noStrike">
                        <a:solidFill>
                          <a:srgbClr val="000000"/>
                        </a:solidFill>
                        <a:effectLst/>
                        <a:latin typeface="Arial" pitchFamily="34" charset="0"/>
                        <a:cs typeface="Arial"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fontAlgn="ctr"/>
                      <a:r>
                        <a:rPr lang="en-US" sz="1100" u="none" strike="noStrike">
                          <a:effectLst/>
                          <a:latin typeface="Arial" pitchFamily="34" charset="0"/>
                          <a:cs typeface="Arial" pitchFamily="34" charset="0"/>
                        </a:rPr>
                        <a:t>             4.9 </a:t>
                      </a:r>
                      <a:endParaRPr lang="en-US" sz="1100" b="0" i="0" u="none" strike="noStrike">
                        <a:solidFill>
                          <a:srgbClr val="000000"/>
                        </a:solidFill>
                        <a:effectLst/>
                        <a:latin typeface="Arial" pitchFamily="34" charset="0"/>
                        <a:cs typeface="Arial"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fontAlgn="ctr"/>
                      <a:r>
                        <a:rPr lang="en-US" sz="1100" u="none" strike="noStrike">
                          <a:effectLst/>
                          <a:latin typeface="Arial" pitchFamily="34" charset="0"/>
                          <a:cs typeface="Arial" pitchFamily="34" charset="0"/>
                        </a:rPr>
                        <a:t>            159 </a:t>
                      </a:r>
                      <a:endParaRPr lang="en-US" sz="1100" b="0" i="0" u="none" strike="noStrike">
                        <a:solidFill>
                          <a:srgbClr val="000000"/>
                        </a:solidFill>
                        <a:effectLst/>
                        <a:latin typeface="Arial" pitchFamily="34" charset="0"/>
                        <a:cs typeface="Arial"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fontAlgn="ctr"/>
                      <a:r>
                        <a:rPr lang="en-US" sz="1100" u="none" strike="noStrike">
                          <a:effectLst/>
                          <a:latin typeface="Arial" pitchFamily="34" charset="0"/>
                          <a:cs typeface="Arial" pitchFamily="34" charset="0"/>
                        </a:rPr>
                        <a:t>       30.84 </a:t>
                      </a:r>
                      <a:endParaRPr lang="en-US" sz="1100" b="0" i="0" u="none" strike="noStrike">
                        <a:solidFill>
                          <a:srgbClr val="000000"/>
                        </a:solidFill>
                        <a:effectLst/>
                        <a:latin typeface="Arial" pitchFamily="34" charset="0"/>
                        <a:cs typeface="Arial"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fontAlgn="ctr"/>
                      <a:r>
                        <a:rPr lang="en-US" sz="1100" u="none" strike="noStrike">
                          <a:effectLst/>
                          <a:latin typeface="Arial" pitchFamily="34" charset="0"/>
                          <a:cs typeface="Arial" pitchFamily="34" charset="0"/>
                        </a:rPr>
                        <a:t>           10,332 </a:t>
                      </a:r>
                      <a:endParaRPr lang="en-US" sz="1100" b="0" i="0" u="none" strike="noStrike">
                        <a:solidFill>
                          <a:srgbClr val="000000"/>
                        </a:solidFill>
                        <a:effectLst/>
                        <a:latin typeface="Arial" pitchFamily="34" charset="0"/>
                        <a:cs typeface="Arial"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fontAlgn="ctr"/>
                      <a:r>
                        <a:rPr lang="en-US" sz="1100" u="none" strike="noStrike" dirty="0">
                          <a:effectLst/>
                          <a:latin typeface="Arial" pitchFamily="34" charset="0"/>
                          <a:cs typeface="Arial" pitchFamily="34" charset="0"/>
                        </a:rPr>
                        <a:t>        585,776 </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556268">
                <a:tc>
                  <a:txBody>
                    <a:bodyPr/>
                    <a:lstStyle/>
                    <a:p>
                      <a:pPr algn="ctr" fontAlgn="ctr"/>
                      <a:r>
                        <a:rPr lang="en-US" sz="1100" u="none" strike="noStrike">
                          <a:effectLst/>
                          <a:latin typeface="Arial" pitchFamily="34" charset="0"/>
                          <a:cs typeface="Arial" pitchFamily="34" charset="0"/>
                        </a:rPr>
                        <a:t>5</a:t>
                      </a:r>
                      <a:endParaRPr lang="en-US" sz="1100" b="0" i="0" u="none" strike="noStrike">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en-US" sz="1100" u="none" strike="noStrike">
                          <a:effectLst/>
                          <a:latin typeface="Arial" pitchFamily="34" charset="0"/>
                          <a:cs typeface="Arial" pitchFamily="34" charset="0"/>
                        </a:rPr>
                        <a:t>SAV</a:t>
                      </a:r>
                      <a:endParaRPr lang="en-US" sz="1100" b="0" i="0" u="none" strike="noStrike">
                        <a:solidFill>
                          <a:srgbClr val="000000"/>
                        </a:solidFill>
                        <a:effectLst/>
                        <a:latin typeface="Arial" pitchFamily="34" charset="0"/>
                        <a:cs typeface="Arial"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r>
                        <a:rPr lang="en-US" sz="1100" u="none" strike="noStrike">
                          <a:effectLst/>
                          <a:latin typeface="Arial" pitchFamily="34" charset="0"/>
                          <a:cs typeface="Arial" pitchFamily="34" charset="0"/>
                        </a:rPr>
                        <a:t>Savimex</a:t>
                      </a:r>
                      <a:endParaRPr lang="en-US" sz="1100" b="0" i="0" u="none" strike="noStrike">
                        <a:solidFill>
                          <a:srgbClr val="000000"/>
                        </a:solidFill>
                        <a:effectLst/>
                        <a:latin typeface="Arial" pitchFamily="34" charset="0"/>
                        <a:cs typeface="Arial"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r>
                        <a:rPr lang="en-US" sz="1100" u="none" strike="noStrike" dirty="0">
                          <a:effectLst/>
                          <a:latin typeface="Arial" pitchFamily="34" charset="0"/>
                          <a:cs typeface="Arial" pitchFamily="34" charset="0"/>
                        </a:rPr>
                        <a:t>            662.70 </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r>
                        <a:rPr lang="en-US" sz="1100" u="none" strike="noStrike" dirty="0">
                          <a:effectLst/>
                          <a:latin typeface="Arial" pitchFamily="34" charset="0"/>
                          <a:cs typeface="Arial" pitchFamily="34" charset="0"/>
                        </a:rPr>
                        <a:t>            4.16 </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fontAlgn="ctr"/>
                      <a:r>
                        <a:rPr lang="en-US" sz="1100" u="none" strike="noStrike">
                          <a:effectLst/>
                          <a:latin typeface="Arial" pitchFamily="34" charset="0"/>
                          <a:cs typeface="Arial" pitchFamily="34" charset="0"/>
                        </a:rPr>
                        <a:t>           12.7 </a:t>
                      </a:r>
                      <a:endParaRPr lang="en-US" sz="1100" b="0" i="0" u="none" strike="noStrike">
                        <a:solidFill>
                          <a:srgbClr val="000000"/>
                        </a:solidFill>
                        <a:effectLst/>
                        <a:latin typeface="Arial" pitchFamily="34" charset="0"/>
                        <a:cs typeface="Arial"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fontAlgn="ctr"/>
                      <a:r>
                        <a:rPr lang="en-US" sz="1100" u="none" strike="noStrike">
                          <a:effectLst/>
                          <a:latin typeface="Arial" pitchFamily="34" charset="0"/>
                          <a:cs typeface="Arial" pitchFamily="34" charset="0"/>
                        </a:rPr>
                        <a:t>      (2,128)</a:t>
                      </a:r>
                      <a:endParaRPr lang="en-US" sz="1100" b="0" i="0" u="none" strike="noStrike">
                        <a:solidFill>
                          <a:srgbClr val="000000"/>
                        </a:solidFill>
                        <a:effectLst/>
                        <a:latin typeface="Arial" pitchFamily="34" charset="0"/>
                        <a:cs typeface="Arial"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fontAlgn="ctr"/>
                      <a:r>
                        <a:rPr lang="en-US" sz="1100" u="none" strike="noStrike">
                          <a:effectLst/>
                          <a:latin typeface="Arial" pitchFamily="34" charset="0"/>
                          <a:cs typeface="Arial" pitchFamily="34" charset="0"/>
                        </a:rPr>
                        <a:t>       (5.97)</a:t>
                      </a:r>
                      <a:endParaRPr lang="en-US" sz="1100" b="0" i="0" u="none" strike="noStrike">
                        <a:solidFill>
                          <a:srgbClr val="000000"/>
                        </a:solidFill>
                        <a:effectLst/>
                        <a:latin typeface="Arial" pitchFamily="34" charset="0"/>
                        <a:cs typeface="Arial"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fontAlgn="ctr"/>
                      <a:r>
                        <a:rPr lang="en-US" sz="1100" u="none" strike="noStrike">
                          <a:effectLst/>
                          <a:latin typeface="Arial" pitchFamily="34" charset="0"/>
                          <a:cs typeface="Arial" pitchFamily="34" charset="0"/>
                        </a:rPr>
                        <a:t>           26,915 </a:t>
                      </a:r>
                      <a:endParaRPr lang="en-US" sz="1100" b="0" i="0" u="none" strike="noStrike">
                        <a:solidFill>
                          <a:srgbClr val="000000"/>
                        </a:solidFill>
                        <a:effectLst/>
                        <a:latin typeface="Arial" pitchFamily="34" charset="0"/>
                        <a:cs typeface="Arial"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fontAlgn="ctr"/>
                      <a:r>
                        <a:rPr lang="en-US" sz="1100" u="none" strike="noStrike" dirty="0">
                          <a:effectLst/>
                          <a:latin typeface="Arial" pitchFamily="34" charset="0"/>
                          <a:cs typeface="Arial" pitchFamily="34" charset="0"/>
                        </a:rPr>
                        <a:t>             5,403 </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556268">
                <a:tc>
                  <a:txBody>
                    <a:bodyPr/>
                    <a:lstStyle/>
                    <a:p>
                      <a:pPr algn="ctr" fontAlgn="ctr"/>
                      <a:r>
                        <a:rPr lang="en-US" sz="1100" u="none" strike="noStrike">
                          <a:effectLst/>
                          <a:latin typeface="Arial" pitchFamily="34" charset="0"/>
                          <a:cs typeface="Arial" pitchFamily="34" charset="0"/>
                        </a:rPr>
                        <a:t>6</a:t>
                      </a:r>
                      <a:endParaRPr lang="en-US" sz="1100" b="0" i="0" u="none" strike="noStrike">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u="none" strike="noStrike">
                          <a:effectLst/>
                          <a:latin typeface="Arial" pitchFamily="34" charset="0"/>
                          <a:cs typeface="Arial" pitchFamily="34" charset="0"/>
                        </a:rPr>
                        <a:t>GTA</a:t>
                      </a:r>
                      <a:endParaRPr lang="en-US" sz="1100" b="0" i="0" u="none" strike="noStrike">
                        <a:solidFill>
                          <a:srgbClr val="000000"/>
                        </a:solidFill>
                        <a:effectLst/>
                        <a:latin typeface="Arial" pitchFamily="34" charset="0"/>
                        <a:cs typeface="Arial" pitchFamily="34" charset="0"/>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100" u="none" strike="noStrike">
                          <a:effectLst/>
                          <a:latin typeface="Arial" pitchFamily="34" charset="0"/>
                          <a:cs typeface="Arial" pitchFamily="34" charset="0"/>
                        </a:rPr>
                        <a:t>Gỗ Thuận An</a:t>
                      </a:r>
                      <a:endParaRPr lang="en-US" sz="1100" b="0" i="0" u="none" strike="noStrike">
                        <a:solidFill>
                          <a:srgbClr val="000000"/>
                        </a:solidFill>
                        <a:effectLst/>
                        <a:latin typeface="Arial" pitchFamily="34" charset="0"/>
                        <a:cs typeface="Arial" pitchFamily="34" charset="0"/>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100" u="none" strike="noStrike">
                          <a:effectLst/>
                          <a:latin typeface="Arial" pitchFamily="34" charset="0"/>
                          <a:cs typeface="Arial" pitchFamily="34" charset="0"/>
                        </a:rPr>
                        <a:t>            468.52 </a:t>
                      </a:r>
                      <a:endParaRPr lang="en-US" sz="1100" b="0" i="0" u="none" strike="noStrike">
                        <a:solidFill>
                          <a:srgbClr val="000000"/>
                        </a:solidFill>
                        <a:effectLst/>
                        <a:latin typeface="Arial" pitchFamily="34" charset="0"/>
                        <a:cs typeface="Arial" pitchFamily="34" charset="0"/>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100" u="none" strike="noStrike">
                          <a:effectLst/>
                          <a:latin typeface="Arial" pitchFamily="34" charset="0"/>
                          <a:cs typeface="Arial" pitchFamily="34" charset="0"/>
                        </a:rPr>
                        <a:t>          11.71 </a:t>
                      </a:r>
                      <a:endParaRPr lang="en-US" sz="1100" b="0" i="0" u="none" strike="noStrike">
                        <a:solidFill>
                          <a:srgbClr val="000000"/>
                        </a:solidFill>
                        <a:effectLst/>
                        <a:latin typeface="Arial" pitchFamily="34" charset="0"/>
                        <a:cs typeface="Arial" pitchFamily="34" charset="0"/>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100" u="none" strike="noStrike">
                          <a:effectLst/>
                          <a:latin typeface="Arial" pitchFamily="34" charset="0"/>
                          <a:cs typeface="Arial" pitchFamily="34" charset="0"/>
                        </a:rPr>
                        <a:t>           16.6 </a:t>
                      </a:r>
                      <a:endParaRPr lang="en-US" sz="1100" b="0" i="0" u="none" strike="noStrike">
                        <a:solidFill>
                          <a:srgbClr val="000000"/>
                        </a:solidFill>
                        <a:effectLst/>
                        <a:latin typeface="Arial" pitchFamily="34" charset="0"/>
                        <a:cs typeface="Arial" pitchFamily="34" charset="0"/>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100" u="none" strike="noStrike">
                          <a:effectLst/>
                          <a:latin typeface="Arial" pitchFamily="34" charset="0"/>
                          <a:cs typeface="Arial" pitchFamily="34" charset="0"/>
                        </a:rPr>
                        <a:t>         1,322 </a:t>
                      </a:r>
                      <a:endParaRPr lang="en-US" sz="1100" b="0" i="0" u="none" strike="noStrike">
                        <a:solidFill>
                          <a:srgbClr val="000000"/>
                        </a:solidFill>
                        <a:effectLst/>
                        <a:latin typeface="Arial" pitchFamily="34" charset="0"/>
                        <a:cs typeface="Arial" pitchFamily="34" charset="0"/>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100" u="none" strike="noStrike">
                          <a:effectLst/>
                          <a:latin typeface="Arial" pitchFamily="34" charset="0"/>
                          <a:cs typeface="Arial" pitchFamily="34" charset="0"/>
                        </a:rPr>
                        <a:t>       12.55 </a:t>
                      </a:r>
                      <a:endParaRPr lang="en-US" sz="1100" b="0" i="0" u="none" strike="noStrike">
                        <a:solidFill>
                          <a:srgbClr val="000000"/>
                        </a:solidFill>
                        <a:effectLst/>
                        <a:latin typeface="Arial" pitchFamily="34" charset="0"/>
                        <a:cs typeface="Arial" pitchFamily="34" charset="0"/>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100" u="none" strike="noStrike">
                          <a:effectLst/>
                          <a:latin typeface="Arial" pitchFamily="34" charset="0"/>
                          <a:cs typeface="Arial" pitchFamily="34" charset="0"/>
                        </a:rPr>
                        <a:t>           16,267 </a:t>
                      </a:r>
                      <a:endParaRPr lang="en-US" sz="1100" b="0" i="0" u="none" strike="noStrike">
                        <a:solidFill>
                          <a:srgbClr val="000000"/>
                        </a:solidFill>
                        <a:effectLst/>
                        <a:latin typeface="Arial" pitchFamily="34" charset="0"/>
                        <a:cs typeface="Arial" pitchFamily="34" charset="0"/>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100" u="none" strike="noStrike" dirty="0">
                          <a:effectLst/>
                          <a:latin typeface="Arial" pitchFamily="34" charset="0"/>
                          <a:cs typeface="Arial" pitchFamily="34" charset="0"/>
                        </a:rPr>
                        <a:t>             4,016 </a:t>
                      </a:r>
                      <a:endParaRPr lang="en-US" sz="1100" b="0" i="0" u="none" strike="noStrike" dirty="0">
                        <a:solidFill>
                          <a:srgbClr val="000000"/>
                        </a:solidFill>
                        <a:effectLst/>
                        <a:latin typeface="Arial" pitchFamily="34" charset="0"/>
                        <a:cs typeface="Arial" pitchFamily="34" charset="0"/>
                      </a:endParaRP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9144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200" b="1" dirty="0">
                <a:solidFill>
                  <a:srgbClr val="005197"/>
                </a:solidFill>
                <a:latin typeface="Arial" pitchFamily="34" charset="0"/>
                <a:cs typeface="Arial" pitchFamily="34" charset="0"/>
              </a:rPr>
              <a:t>     I. GIỚI THIỆU CHUNG VỀ TTF (</a:t>
            </a:r>
            <a:r>
              <a:rPr lang="en-US" sz="2200" b="1" dirty="0" err="1">
                <a:solidFill>
                  <a:srgbClr val="005197"/>
                </a:solidFill>
                <a:latin typeface="Arial" pitchFamily="34" charset="0"/>
                <a:cs typeface="Arial" pitchFamily="34" charset="0"/>
              </a:rPr>
              <a:t>tiếp</a:t>
            </a:r>
            <a:r>
              <a:rPr lang="en-US" sz="2200" b="1" dirty="0">
                <a:solidFill>
                  <a:srgbClr val="005197"/>
                </a:solidFill>
                <a:latin typeface="Arial" pitchFamily="34" charset="0"/>
                <a:cs typeface="Arial" pitchFamily="34" charset="0"/>
              </a:rPr>
              <a:t>)</a:t>
            </a:r>
          </a:p>
        </p:txBody>
      </p:sp>
      <p:sp>
        <p:nvSpPr>
          <p:cNvPr id="20482" name="TextBox 8"/>
          <p:cNvSpPr txBox="1">
            <a:spLocks noChangeArrowheads="1"/>
          </p:cNvSpPr>
          <p:nvPr/>
        </p:nvSpPr>
        <p:spPr bwMode="auto">
          <a:xfrm>
            <a:off x="381000" y="1143000"/>
            <a:ext cx="8382000" cy="369888"/>
          </a:xfrm>
          <a:prstGeom prst="rect">
            <a:avLst/>
          </a:prstGeom>
          <a:noFill/>
          <a:ln w="9525">
            <a:noFill/>
            <a:miter lim="800000"/>
            <a:headEnd/>
            <a:tailEnd/>
          </a:ln>
        </p:spPr>
        <p:txBody>
          <a:bodyPr>
            <a:spAutoFit/>
          </a:bodyPr>
          <a:lstStyle/>
          <a:p>
            <a:r>
              <a:rPr lang="en-US" b="1">
                <a:solidFill>
                  <a:srgbClr val="005197"/>
                </a:solidFill>
                <a:latin typeface="Arial" charset="0"/>
                <a:cs typeface="Arial" charset="0"/>
              </a:rPr>
              <a:t>HOÀN THÀNH CƠ BẢN MỤC TIÊU TÁI CẤU TRÚC TRONG NĂM 2014</a:t>
            </a:r>
          </a:p>
        </p:txBody>
      </p:sp>
      <p:sp>
        <p:nvSpPr>
          <p:cNvPr id="2048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6" name="TextBox 58"/>
          <p:cNvSpPr txBox="1">
            <a:spLocks noChangeArrowheads="1"/>
          </p:cNvSpPr>
          <p:nvPr/>
        </p:nvSpPr>
        <p:spPr bwMode="auto">
          <a:xfrm>
            <a:off x="381000" y="1560513"/>
            <a:ext cx="8382000" cy="4165600"/>
          </a:xfrm>
          <a:prstGeom prst="rect">
            <a:avLst/>
          </a:prstGeom>
          <a:solidFill>
            <a:schemeClr val="bg1"/>
          </a:solidFill>
          <a:ln w="25400" algn="ctr">
            <a:noFill/>
            <a:miter lim="800000"/>
            <a:headEnd/>
            <a:tailEnd/>
          </a:ln>
        </p:spPr>
        <p:txBody>
          <a:bodyPr>
            <a:spAutoFit/>
          </a:bodyPr>
          <a:lstStyle/>
          <a:p>
            <a:pPr marL="342900" indent="-342900" algn="just">
              <a:spcBef>
                <a:spcPts val="400"/>
              </a:spcBef>
              <a:spcAft>
                <a:spcPts val="400"/>
              </a:spcAft>
              <a:buFont typeface="Calibri" pitchFamily="34" charset="0"/>
              <a:buAutoNum type="arabicPeriod"/>
            </a:pPr>
            <a:r>
              <a:rPr lang="vi-VN" sz="1600" b="1">
                <a:solidFill>
                  <a:srgbClr val="005197"/>
                </a:solidFill>
                <a:latin typeface="Arial" charset="0"/>
                <a:cs typeface="Arial" charset="0"/>
              </a:rPr>
              <a:t>Thành công trong việc bán nợ cho DATC: </a:t>
            </a:r>
            <a:r>
              <a:rPr lang="vi-VN" sz="1600">
                <a:solidFill>
                  <a:srgbClr val="005197"/>
                </a:solidFill>
                <a:latin typeface="Arial" charset="0"/>
                <a:cs typeface="Arial" charset="0"/>
              </a:rPr>
              <a:t>là các khoản vay quá hạn của TTF tại VCB (543 tỷ đồng) và MB (354 tỷ đồng). Góp phần giải phóng phong tỏa hàng tồn kho chủ yếu là nguyên liệu cho sản xuất.</a:t>
            </a:r>
          </a:p>
          <a:p>
            <a:pPr marL="342900" indent="-342900" algn="just">
              <a:spcBef>
                <a:spcPts val="400"/>
              </a:spcBef>
              <a:spcAft>
                <a:spcPts val="400"/>
              </a:spcAft>
              <a:buFont typeface="Calibri" pitchFamily="34" charset="0"/>
              <a:buAutoNum type="arabicPeriod"/>
            </a:pPr>
            <a:r>
              <a:rPr lang="vi-VN" sz="1600" b="1">
                <a:solidFill>
                  <a:srgbClr val="005197"/>
                </a:solidFill>
                <a:latin typeface="Arial" charset="0"/>
                <a:cs typeface="Arial" charset="0"/>
              </a:rPr>
              <a:t>Tăng vốn chủ sở hữu từ 735 tỷ đồng lên </a:t>
            </a:r>
            <a:r>
              <a:rPr lang="en-US" sz="1600" b="1">
                <a:solidFill>
                  <a:schemeClr val="accent2"/>
                </a:solidFill>
                <a:latin typeface="Arial" charset="0"/>
                <a:cs typeface="Arial" charset="0"/>
              </a:rPr>
              <a:t>1.000</a:t>
            </a:r>
            <a:r>
              <a:rPr lang="vi-VN" sz="1600" b="1">
                <a:solidFill>
                  <a:schemeClr val="accent2"/>
                </a:solidFill>
                <a:latin typeface="Arial" charset="0"/>
                <a:cs typeface="Arial" charset="0"/>
              </a:rPr>
              <a:t>tỷ đồng</a:t>
            </a:r>
            <a:r>
              <a:rPr lang="en-US" sz="1600" b="1">
                <a:solidFill>
                  <a:srgbClr val="005197"/>
                </a:solidFill>
                <a:latin typeface="Arial" charset="0"/>
                <a:cs typeface="Arial" charset="0"/>
              </a:rPr>
              <a:t>. </a:t>
            </a:r>
            <a:r>
              <a:rPr lang="en-US" sz="1600">
                <a:solidFill>
                  <a:srgbClr val="005197"/>
                </a:solidFill>
                <a:latin typeface="Arial" charset="0"/>
                <a:cs typeface="Arial" charset="0"/>
              </a:rPr>
              <a:t>V</a:t>
            </a:r>
            <a:r>
              <a:rPr lang="vi-VN" sz="1600">
                <a:solidFill>
                  <a:srgbClr val="005197"/>
                </a:solidFill>
                <a:latin typeface="Arial" charset="0"/>
                <a:cs typeface="Arial" charset="0"/>
              </a:rPr>
              <a:t>ốn điều lệ</a:t>
            </a:r>
            <a:r>
              <a:rPr lang="en-US" sz="1600">
                <a:solidFill>
                  <a:srgbClr val="005197"/>
                </a:solidFill>
                <a:latin typeface="Arial" charset="0"/>
                <a:cs typeface="Arial" charset="0"/>
              </a:rPr>
              <a:t> tăng</a:t>
            </a:r>
            <a:r>
              <a:rPr lang="vi-VN" sz="1600">
                <a:solidFill>
                  <a:srgbClr val="005197"/>
                </a:solidFill>
                <a:latin typeface="Arial" charset="0"/>
                <a:cs typeface="Arial" charset="0"/>
              </a:rPr>
              <a:t> nhằm giảm dư nợ vay và sử dụng vốn chủ sở hữu để tăng vốn lưu động. Nhận được sự hỗ trợ mạnh của NH Việt Á trong quá trình tăng vốn và nhận được hỗ trợ khoảng </a:t>
            </a:r>
            <a:r>
              <a:rPr lang="en-US" sz="1600">
                <a:solidFill>
                  <a:schemeClr val="accent2"/>
                </a:solidFill>
                <a:latin typeface="Arial" charset="0"/>
                <a:cs typeface="Arial" charset="0"/>
              </a:rPr>
              <a:t>420</a:t>
            </a:r>
            <a:r>
              <a:rPr lang="vi-VN" sz="1600">
                <a:solidFill>
                  <a:schemeClr val="accent2"/>
                </a:solidFill>
                <a:latin typeface="Arial" charset="0"/>
                <a:cs typeface="Arial" charset="0"/>
              </a:rPr>
              <a:t> tỷ</a:t>
            </a:r>
            <a:r>
              <a:rPr lang="vi-VN" sz="1600">
                <a:solidFill>
                  <a:srgbClr val="005197"/>
                </a:solidFill>
                <a:latin typeface="Arial" charset="0"/>
                <a:cs typeface="Arial" charset="0"/>
              </a:rPr>
              <a:t> vốn lưu động cho hoạt động sản xuất kinh doanh</a:t>
            </a:r>
          </a:p>
          <a:p>
            <a:pPr marL="342900" indent="-342900" algn="just">
              <a:spcBef>
                <a:spcPts val="400"/>
              </a:spcBef>
              <a:spcAft>
                <a:spcPts val="400"/>
              </a:spcAft>
              <a:buFont typeface="Calibri" pitchFamily="34" charset="0"/>
              <a:buAutoNum type="arabicPeriod"/>
            </a:pPr>
            <a:r>
              <a:rPr lang="vi-VN" sz="1600" b="1">
                <a:solidFill>
                  <a:srgbClr val="005197"/>
                </a:solidFill>
                <a:latin typeface="Arial" charset="0"/>
                <a:cs typeface="Arial" charset="0"/>
              </a:rPr>
              <a:t>Thu hồi các khoản đầu tư dài hạn: </a:t>
            </a:r>
            <a:r>
              <a:rPr lang="vi-VN" sz="1600">
                <a:solidFill>
                  <a:srgbClr val="005197"/>
                </a:solidFill>
                <a:latin typeface="Arial" charset="0"/>
                <a:cs typeface="Arial" charset="0"/>
              </a:rPr>
              <a:t>Năm 2014, công ty thu hồi khoản gần 100 tỷ đồng đầu tư tài chính và bán thanh lý một số tài sản đất đai công ty không sử dụng. </a:t>
            </a:r>
          </a:p>
          <a:p>
            <a:pPr marL="342900" indent="-342900" algn="just">
              <a:spcBef>
                <a:spcPts val="400"/>
              </a:spcBef>
              <a:spcAft>
                <a:spcPts val="400"/>
              </a:spcAft>
              <a:buFont typeface="Calibri" pitchFamily="34" charset="0"/>
              <a:buAutoNum type="arabicPeriod"/>
            </a:pPr>
            <a:r>
              <a:rPr lang="vi-VN" sz="1600" b="1">
                <a:solidFill>
                  <a:srgbClr val="005197"/>
                </a:solidFill>
                <a:latin typeface="Arial" charset="0"/>
                <a:cs typeface="Arial" charset="0"/>
              </a:rPr>
              <a:t>Năm 2014 công ty </a:t>
            </a:r>
            <a:r>
              <a:rPr lang="en-US" sz="1600" b="1">
                <a:solidFill>
                  <a:srgbClr val="005197"/>
                </a:solidFill>
                <a:latin typeface="Arial" charset="0"/>
                <a:cs typeface="Arial" charset="0"/>
              </a:rPr>
              <a:t>đã</a:t>
            </a:r>
            <a:r>
              <a:rPr lang="vi-VN" sz="1600" b="1">
                <a:solidFill>
                  <a:srgbClr val="005197"/>
                </a:solidFill>
                <a:latin typeface="Arial" charset="0"/>
                <a:cs typeface="Arial" charset="0"/>
              </a:rPr>
              <a:t> khai thác khoản </a:t>
            </a:r>
            <a:r>
              <a:rPr lang="en-US" sz="1600" b="1">
                <a:solidFill>
                  <a:schemeClr val="accent2"/>
                </a:solidFill>
                <a:latin typeface="Arial" charset="0"/>
                <a:cs typeface="Arial" charset="0"/>
              </a:rPr>
              <a:t>4</a:t>
            </a:r>
            <a:r>
              <a:rPr lang="vi-VN" sz="1600" b="1">
                <a:solidFill>
                  <a:schemeClr val="accent2"/>
                </a:solidFill>
                <a:latin typeface="Arial" charset="0"/>
                <a:cs typeface="Arial" charset="0"/>
              </a:rPr>
              <a:t>00ha</a:t>
            </a:r>
            <a:r>
              <a:rPr lang="vi-VN" sz="1600" b="1">
                <a:solidFill>
                  <a:srgbClr val="005197"/>
                </a:solidFill>
                <a:latin typeface="Arial" charset="0"/>
                <a:cs typeface="Arial" charset="0"/>
              </a:rPr>
              <a:t> trên </a:t>
            </a:r>
            <a:r>
              <a:rPr lang="vi-VN" sz="1600" b="1">
                <a:solidFill>
                  <a:schemeClr val="accent2"/>
                </a:solidFill>
                <a:latin typeface="Arial" charset="0"/>
                <a:cs typeface="Arial" charset="0"/>
              </a:rPr>
              <a:t>tổng </a:t>
            </a:r>
            <a:r>
              <a:rPr lang="en-US" sz="1600" b="1">
                <a:solidFill>
                  <a:schemeClr val="accent2"/>
                </a:solidFill>
                <a:latin typeface="Arial" charset="0"/>
                <a:cs typeface="Arial" charset="0"/>
              </a:rPr>
              <a:t>kế hoạch 500ha</a:t>
            </a:r>
            <a:r>
              <a:rPr lang="vi-VN" sz="1600" b="1">
                <a:solidFill>
                  <a:schemeClr val="accent2"/>
                </a:solidFill>
                <a:latin typeface="Arial" charset="0"/>
                <a:cs typeface="Arial" charset="0"/>
              </a:rPr>
              <a:t> rừng tràm</a:t>
            </a:r>
            <a:r>
              <a:rPr lang="vi-VN" sz="1600" b="1">
                <a:solidFill>
                  <a:srgbClr val="005197"/>
                </a:solidFill>
                <a:latin typeface="Arial" charset="0"/>
                <a:cs typeface="Arial" charset="0"/>
              </a:rPr>
              <a:t>; từ 2015 đến 2022 công ty sẽ khoai thác khoảng </a:t>
            </a:r>
            <a:r>
              <a:rPr lang="vi-VN" sz="1600" b="1">
                <a:solidFill>
                  <a:schemeClr val="accent2"/>
                </a:solidFill>
                <a:latin typeface="Arial" charset="0"/>
                <a:cs typeface="Arial" charset="0"/>
              </a:rPr>
              <a:t>1.000ha-</a:t>
            </a:r>
            <a:r>
              <a:rPr lang="en-US" sz="1600" b="1">
                <a:solidFill>
                  <a:schemeClr val="accent2"/>
                </a:solidFill>
                <a:latin typeface="Arial" charset="0"/>
                <a:cs typeface="Arial" charset="0"/>
              </a:rPr>
              <a:t>2.</a:t>
            </a:r>
            <a:r>
              <a:rPr lang="vi-VN" sz="1600" b="1">
                <a:solidFill>
                  <a:schemeClr val="accent2"/>
                </a:solidFill>
                <a:latin typeface="Arial" charset="0"/>
                <a:cs typeface="Arial" charset="0"/>
              </a:rPr>
              <a:t>000ha/năm</a:t>
            </a:r>
            <a:r>
              <a:rPr lang="vi-VN" sz="1600" b="1">
                <a:solidFill>
                  <a:srgbClr val="005197"/>
                </a:solidFill>
                <a:latin typeface="Arial" charset="0"/>
                <a:cs typeface="Arial" charset="0"/>
              </a:rPr>
              <a:t>. Lợi nhuận thu về </a:t>
            </a:r>
            <a:r>
              <a:rPr lang="vi-VN" sz="1600" b="1">
                <a:solidFill>
                  <a:schemeClr val="accent2"/>
                </a:solidFill>
                <a:latin typeface="Arial" charset="0"/>
                <a:cs typeface="Arial" charset="0"/>
              </a:rPr>
              <a:t>khoảng </a:t>
            </a:r>
            <a:r>
              <a:rPr lang="en-US" sz="1600" b="1">
                <a:solidFill>
                  <a:schemeClr val="accent2"/>
                </a:solidFill>
                <a:latin typeface="Arial" charset="0"/>
                <a:cs typeface="Arial" charset="0"/>
              </a:rPr>
              <a:t>3</a:t>
            </a:r>
            <a:r>
              <a:rPr lang="vi-VN" sz="1600" b="1">
                <a:solidFill>
                  <a:schemeClr val="accent2"/>
                </a:solidFill>
                <a:latin typeface="Arial" charset="0"/>
                <a:cs typeface="Arial" charset="0"/>
              </a:rPr>
              <a:t>0 tỷ VND năm 2014 và </a:t>
            </a:r>
            <a:r>
              <a:rPr lang="en-US" sz="1600" b="1">
                <a:solidFill>
                  <a:schemeClr val="accent2"/>
                </a:solidFill>
                <a:latin typeface="Arial" charset="0"/>
                <a:cs typeface="Arial" charset="0"/>
              </a:rPr>
              <a:t>7</a:t>
            </a:r>
            <a:r>
              <a:rPr lang="vi-VN" sz="1600" b="1">
                <a:solidFill>
                  <a:schemeClr val="accent2"/>
                </a:solidFill>
                <a:latin typeface="Arial" charset="0"/>
                <a:cs typeface="Arial" charset="0"/>
              </a:rPr>
              <a:t>0-</a:t>
            </a:r>
            <a:r>
              <a:rPr lang="en-US" sz="1600" b="1">
                <a:solidFill>
                  <a:schemeClr val="accent2"/>
                </a:solidFill>
                <a:latin typeface="Arial" charset="0"/>
                <a:cs typeface="Arial" charset="0"/>
              </a:rPr>
              <a:t> 140</a:t>
            </a:r>
            <a:r>
              <a:rPr lang="vi-VN" sz="1600" b="1">
                <a:solidFill>
                  <a:schemeClr val="accent2"/>
                </a:solidFill>
                <a:latin typeface="Arial" charset="0"/>
                <a:cs typeface="Arial" charset="0"/>
              </a:rPr>
              <a:t> tỷ VND/năm </a:t>
            </a:r>
            <a:r>
              <a:rPr lang="en-US" sz="1600" b="1">
                <a:solidFill>
                  <a:schemeClr val="accent2"/>
                </a:solidFill>
                <a:latin typeface="Arial" charset="0"/>
                <a:cs typeface="Arial" charset="0"/>
              </a:rPr>
              <a:t>kể </a:t>
            </a:r>
            <a:r>
              <a:rPr lang="vi-VN" sz="1600" b="1">
                <a:solidFill>
                  <a:schemeClr val="accent2"/>
                </a:solidFill>
                <a:latin typeface="Arial" charset="0"/>
                <a:cs typeface="Arial" charset="0"/>
              </a:rPr>
              <a:t>từ năm 2015</a:t>
            </a:r>
            <a:r>
              <a:rPr lang="vi-VN" sz="1600" b="1">
                <a:solidFill>
                  <a:srgbClr val="005197"/>
                </a:solidFill>
                <a:latin typeface="Arial" charset="0"/>
                <a:cs typeface="Arial" charset="0"/>
              </a:rPr>
              <a:t>.</a:t>
            </a:r>
          </a:p>
          <a:p>
            <a:pPr marL="342900" indent="-342900" algn="just">
              <a:spcBef>
                <a:spcPts val="400"/>
              </a:spcBef>
              <a:spcAft>
                <a:spcPts val="400"/>
              </a:spcAft>
              <a:buFont typeface="Calibri" pitchFamily="34" charset="0"/>
              <a:buAutoNum type="arabicPeriod"/>
            </a:pPr>
            <a:r>
              <a:rPr lang="vi-VN" sz="1600" b="1">
                <a:solidFill>
                  <a:srgbClr val="005197"/>
                </a:solidFill>
                <a:latin typeface="Arial" charset="0"/>
                <a:cs typeface="Arial" charset="0"/>
              </a:rPr>
              <a:t>Dự kiến bán 20% cổ phần cho đối tác nước ngoài</a:t>
            </a:r>
            <a:r>
              <a:rPr lang="vi-VN" sz="1600">
                <a:solidFill>
                  <a:srgbClr val="005197"/>
                </a:solidFill>
                <a:latin typeface="Arial" charset="0"/>
                <a:cs typeface="Arial" charset="0"/>
              </a:rPr>
              <a:t>, đã có hợp đồng nguyên tắc và khi hoàn tất sẽ trở thành cổ đông lớn của TTF</a:t>
            </a:r>
            <a:r>
              <a:rPr lang="en-US" sz="1600">
                <a:solidFill>
                  <a:srgbClr val="005197"/>
                </a:solidFill>
                <a:latin typeface="Arial" charset="0"/>
                <a:cs typeface="Arial" charset="0"/>
              </a:rPr>
              <a:t>,</a:t>
            </a:r>
            <a:r>
              <a:rPr lang="vi-VN" sz="1600">
                <a:solidFill>
                  <a:srgbClr val="005197"/>
                </a:solidFill>
                <a:latin typeface="Arial" charset="0"/>
                <a:cs typeface="Arial" charset="0"/>
              </a:rPr>
              <a:t> việc này sẽ giúp TTF chuẩn hóa về phương pháp quản trị hiện đại, xây dựng hệ thống doanh nghiệp theo chuẩn Quốc Tế</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9144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200" b="1" dirty="0">
                <a:solidFill>
                  <a:srgbClr val="005197"/>
                </a:solidFill>
                <a:latin typeface="Arial" pitchFamily="34" charset="0"/>
                <a:cs typeface="Arial" pitchFamily="34" charset="0"/>
              </a:rPr>
              <a:t>     I. GIỚI THIỆU CHUNG VỀ TTF</a:t>
            </a:r>
          </a:p>
        </p:txBody>
      </p:sp>
      <p:graphicFrame>
        <p:nvGraphicFramePr>
          <p:cNvPr id="7" name="Diagram 6"/>
          <p:cNvGraphicFramePr/>
          <p:nvPr/>
        </p:nvGraphicFramePr>
        <p:xfrm>
          <a:off x="457200" y="1371600"/>
          <a:ext cx="8305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03" name="TextBox 14"/>
          <p:cNvSpPr txBox="1">
            <a:spLocks noChangeArrowheads="1"/>
          </p:cNvSpPr>
          <p:nvPr/>
        </p:nvSpPr>
        <p:spPr bwMode="auto">
          <a:xfrm>
            <a:off x="381000" y="1077913"/>
            <a:ext cx="6172200" cy="369887"/>
          </a:xfrm>
          <a:prstGeom prst="rect">
            <a:avLst/>
          </a:prstGeom>
          <a:noFill/>
          <a:ln w="9525">
            <a:noFill/>
            <a:miter lim="800000"/>
            <a:headEnd/>
            <a:tailEnd/>
          </a:ln>
        </p:spPr>
        <p:txBody>
          <a:bodyPr>
            <a:spAutoFit/>
          </a:bodyPr>
          <a:lstStyle/>
          <a:p>
            <a:r>
              <a:rPr lang="en-US" b="1">
                <a:solidFill>
                  <a:srgbClr val="005197"/>
                </a:solidFill>
                <a:latin typeface="Arial" charset="0"/>
                <a:cs typeface="Arial" charset="0"/>
              </a:rPr>
              <a:t>Quá trình thành lập và phát triển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9144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200" b="1" dirty="0">
                <a:solidFill>
                  <a:srgbClr val="005197"/>
                </a:solidFill>
                <a:latin typeface="Arial" pitchFamily="34" charset="0"/>
                <a:cs typeface="Arial" pitchFamily="34" charset="0"/>
              </a:rPr>
              <a:t>     I. GIỚI THIỆU CHUNG VỀ TTF (</a:t>
            </a:r>
            <a:r>
              <a:rPr lang="en-US" sz="2200" b="1" dirty="0" err="1">
                <a:solidFill>
                  <a:srgbClr val="005197"/>
                </a:solidFill>
                <a:latin typeface="Arial" pitchFamily="34" charset="0"/>
                <a:cs typeface="Arial" pitchFamily="34" charset="0"/>
              </a:rPr>
              <a:t>tiếp</a:t>
            </a:r>
            <a:r>
              <a:rPr lang="en-US" sz="2200" b="1" dirty="0">
                <a:solidFill>
                  <a:srgbClr val="005197"/>
                </a:solidFill>
                <a:latin typeface="Arial" pitchFamily="34" charset="0"/>
                <a:cs typeface="Arial" pitchFamily="34" charset="0"/>
              </a:rPr>
              <a:t>)</a:t>
            </a:r>
          </a:p>
        </p:txBody>
      </p:sp>
      <p:sp>
        <p:nvSpPr>
          <p:cNvPr id="22543" name="TextBox 8"/>
          <p:cNvSpPr txBox="1">
            <a:spLocks noChangeArrowheads="1"/>
          </p:cNvSpPr>
          <p:nvPr/>
        </p:nvSpPr>
        <p:spPr bwMode="auto">
          <a:xfrm>
            <a:off x="381000" y="1143000"/>
            <a:ext cx="8382000" cy="369888"/>
          </a:xfrm>
          <a:prstGeom prst="rect">
            <a:avLst/>
          </a:prstGeom>
          <a:noFill/>
          <a:ln w="9525">
            <a:noFill/>
            <a:miter lim="800000"/>
            <a:headEnd/>
            <a:tailEnd/>
          </a:ln>
        </p:spPr>
        <p:txBody>
          <a:bodyPr>
            <a:spAutoFit/>
          </a:bodyPr>
          <a:lstStyle/>
          <a:p>
            <a:r>
              <a:rPr lang="en-US" b="1">
                <a:solidFill>
                  <a:srgbClr val="005197"/>
                </a:solidFill>
                <a:latin typeface="Arial" charset="0"/>
                <a:cs typeface="Arial" charset="0"/>
              </a:rPr>
              <a:t>Ngành nghề kinh doanh chính: sản xuất và kinh doanh các sản phẩm từ gỗ</a:t>
            </a:r>
          </a:p>
        </p:txBody>
      </p:sp>
      <p:sp>
        <p:nvSpPr>
          <p:cNvPr id="22544" name="TextBox 58"/>
          <p:cNvSpPr txBox="1">
            <a:spLocks noChangeArrowheads="1"/>
          </p:cNvSpPr>
          <p:nvPr/>
        </p:nvSpPr>
        <p:spPr bwMode="auto">
          <a:xfrm>
            <a:off x="457200" y="1765300"/>
            <a:ext cx="8255000" cy="2554288"/>
          </a:xfrm>
          <a:prstGeom prst="rect">
            <a:avLst/>
          </a:prstGeom>
          <a:noFill/>
          <a:ln w="9525">
            <a:noFill/>
            <a:miter lim="800000"/>
            <a:headEnd/>
            <a:tailEnd/>
          </a:ln>
        </p:spPr>
        <p:txBody>
          <a:bodyPr>
            <a:spAutoFit/>
          </a:bodyPr>
          <a:lstStyle/>
          <a:p>
            <a:pPr marL="261938" indent="-261938" algn="just">
              <a:buFont typeface="Wingdings" pitchFamily="2" charset="2"/>
              <a:buChar char="q"/>
            </a:pPr>
            <a:r>
              <a:rPr lang="en-US" sz="1600" b="1">
                <a:solidFill>
                  <a:srgbClr val="005197"/>
                </a:solidFill>
                <a:latin typeface="Arial" charset="0"/>
                <a:cs typeface="Arial" charset="0"/>
              </a:rPr>
              <a:t>Đồ gỗ nội thất:</a:t>
            </a:r>
            <a:r>
              <a:rPr lang="en-US" sz="1600">
                <a:solidFill>
                  <a:srgbClr val="005197"/>
                </a:solidFill>
                <a:latin typeface="Arial" charset="0"/>
                <a:cs typeface="Arial" charset="0"/>
              </a:rPr>
              <a:t> Đồ gỗ nội thất như bàn, ghế, tủ, giường, kệ….chủ yếu làm bằng gỗ Cao su, Keo, Tràm, Teak, Oak, Ash, Beech, ván sợi (MDF), ván dăm (PB), ván ép (plywood)</a:t>
            </a:r>
          </a:p>
          <a:p>
            <a:pPr marL="261938" indent="-261938" algn="just">
              <a:buFont typeface="Wingdings" pitchFamily="2" charset="2"/>
              <a:buChar char="q"/>
            </a:pPr>
            <a:r>
              <a:rPr lang="en-US" sz="1600" b="1">
                <a:solidFill>
                  <a:srgbClr val="005197"/>
                </a:solidFill>
                <a:latin typeface="Arial" charset="0"/>
                <a:cs typeface="Arial" charset="0"/>
              </a:rPr>
              <a:t>Đồ gỗ ngoại thất:</a:t>
            </a:r>
            <a:r>
              <a:rPr lang="en-US" sz="1600">
                <a:solidFill>
                  <a:srgbClr val="005197"/>
                </a:solidFill>
                <a:latin typeface="Arial" charset="0"/>
                <a:cs typeface="Arial" charset="0"/>
              </a:rPr>
              <a:t> Đồ gỗ ngoại thất như bàn, ghế, băng, ghế nằm, xe đẩy rượu…chủ yếu là bằng gỗ Tràm, Keo, Bạch đàn, Xoan đào, Dầu, Chò chỉ, Teak…</a:t>
            </a:r>
          </a:p>
          <a:p>
            <a:pPr marL="261938" indent="-261938" algn="just">
              <a:buFont typeface="Wingdings" pitchFamily="2" charset="2"/>
              <a:buChar char="q"/>
            </a:pPr>
            <a:r>
              <a:rPr lang="en-US" sz="1600" b="1">
                <a:solidFill>
                  <a:srgbClr val="005197"/>
                </a:solidFill>
                <a:latin typeface="Arial" charset="0"/>
                <a:cs typeface="Arial" charset="0"/>
              </a:rPr>
              <a:t>Ván sàn và các SP khác gồm:</a:t>
            </a:r>
            <a:r>
              <a:rPr lang="en-US" sz="1600">
                <a:solidFill>
                  <a:srgbClr val="005197"/>
                </a:solidFill>
                <a:latin typeface="Arial" charset="0"/>
                <a:cs typeface="Arial" charset="0"/>
              </a:rPr>
              <a:t> Cửa, hàng rào, ván sàn, decking, chỉ phào, cầu thang, hoành phi, phù điêu... Nguyên liệu làm bằng gỗ Hương, Gõ đỏ, Căm xe, Teak, Cherry, Oak</a:t>
            </a:r>
            <a:endParaRPr lang="en-US" sz="1400">
              <a:solidFill>
                <a:srgbClr val="005197"/>
              </a:solidFill>
              <a:latin typeface="Arial" charset="0"/>
              <a:cs typeface="Arial" charset="0"/>
            </a:endParaRPr>
          </a:p>
          <a:p>
            <a:pPr marL="261938" indent="-261938" algn="just">
              <a:buFont typeface="Wingdings" pitchFamily="2" charset="2"/>
              <a:buChar char="q"/>
            </a:pPr>
            <a:endParaRPr lang="pt-BR" sz="1600">
              <a:latin typeface="Arial" charset="0"/>
              <a:cs typeface="Arial" charset="0"/>
            </a:endParaRPr>
          </a:p>
          <a:p>
            <a:pPr marL="261938" indent="-261938" algn="just">
              <a:buFont typeface="Wingdings" pitchFamily="2" charset="2"/>
              <a:buChar char="q"/>
            </a:pPr>
            <a:endParaRPr lang="en-US" sz="1600">
              <a:latin typeface="Arial" charset="0"/>
              <a:cs typeface="Arial" charset="0"/>
            </a:endParaRPr>
          </a:p>
        </p:txBody>
      </p:sp>
      <p:sp>
        <p:nvSpPr>
          <p:cNvPr id="2254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2541" name="Object 13"/>
          <p:cNvGraphicFramePr>
            <a:graphicFrameLocks noChangeAspect="1"/>
          </p:cNvGraphicFramePr>
          <p:nvPr/>
        </p:nvGraphicFramePr>
        <p:xfrm>
          <a:off x="954088" y="3810000"/>
          <a:ext cx="7758112" cy="2667000"/>
        </p:xfrm>
        <a:graphic>
          <a:graphicData uri="http://schemas.openxmlformats.org/presentationml/2006/ole">
            <p:oleObj spid="_x0000_s22541" name="Bitmap Image" r:id="rId4" imgW="7621064" imgH="2629267" progId="PBrush">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9144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200" b="1" dirty="0">
                <a:solidFill>
                  <a:srgbClr val="005197"/>
                </a:solidFill>
                <a:latin typeface="Arial" pitchFamily="34" charset="0"/>
                <a:cs typeface="Arial" pitchFamily="34" charset="0"/>
              </a:rPr>
              <a:t>     I. GIỚI THIỆU CHUNG VỀ TTF (</a:t>
            </a:r>
            <a:r>
              <a:rPr lang="en-US" sz="2200" b="1" dirty="0" err="1">
                <a:solidFill>
                  <a:srgbClr val="005197"/>
                </a:solidFill>
                <a:latin typeface="Arial" pitchFamily="34" charset="0"/>
                <a:cs typeface="Arial" pitchFamily="34" charset="0"/>
              </a:rPr>
              <a:t>tiếp</a:t>
            </a:r>
            <a:r>
              <a:rPr lang="en-US" sz="2200" b="1" dirty="0">
                <a:solidFill>
                  <a:srgbClr val="005197"/>
                </a:solidFill>
                <a:latin typeface="Arial" pitchFamily="34" charset="0"/>
                <a:cs typeface="Arial" pitchFamily="34" charset="0"/>
              </a:rPr>
              <a:t>)</a:t>
            </a:r>
          </a:p>
        </p:txBody>
      </p:sp>
      <p:sp>
        <p:nvSpPr>
          <p:cNvPr id="27650" name="TextBox 8"/>
          <p:cNvSpPr txBox="1">
            <a:spLocks noChangeArrowheads="1"/>
          </p:cNvSpPr>
          <p:nvPr/>
        </p:nvSpPr>
        <p:spPr bwMode="auto">
          <a:xfrm>
            <a:off x="381000" y="1143000"/>
            <a:ext cx="8382000" cy="369888"/>
          </a:xfrm>
          <a:prstGeom prst="rect">
            <a:avLst/>
          </a:prstGeom>
          <a:noFill/>
          <a:ln w="9525">
            <a:noFill/>
            <a:miter lim="800000"/>
            <a:headEnd/>
            <a:tailEnd/>
          </a:ln>
        </p:spPr>
        <p:txBody>
          <a:bodyPr>
            <a:spAutoFit/>
          </a:bodyPr>
          <a:lstStyle/>
          <a:p>
            <a:r>
              <a:rPr lang="en-US" b="1">
                <a:solidFill>
                  <a:srgbClr val="005197"/>
                </a:solidFill>
                <a:latin typeface="Arial" charset="0"/>
                <a:cs typeface="Arial" charset="0"/>
              </a:rPr>
              <a:t>Hệ thống phân phối</a:t>
            </a:r>
          </a:p>
        </p:txBody>
      </p:sp>
      <p:sp>
        <p:nvSpPr>
          <p:cNvPr id="2765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27652" name="Picture 6" descr="He-thong-phan-phoi-up.jpg"/>
          <p:cNvPicPr>
            <a:picLocks noChangeAspect="1"/>
          </p:cNvPicPr>
          <p:nvPr/>
        </p:nvPicPr>
        <p:blipFill>
          <a:blip r:embed="rId3"/>
          <a:srcRect/>
          <a:stretch>
            <a:fillRect/>
          </a:stretch>
        </p:blipFill>
        <p:spPr bwMode="auto">
          <a:xfrm>
            <a:off x="412750" y="1536700"/>
            <a:ext cx="8318500" cy="4711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9144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200" b="1" dirty="0">
                <a:solidFill>
                  <a:srgbClr val="005197"/>
                </a:solidFill>
                <a:latin typeface="Arial" pitchFamily="34" charset="0"/>
                <a:cs typeface="Arial" pitchFamily="34" charset="0"/>
              </a:rPr>
              <a:t>     I. GIỚI THIỆU CHUNG VỀ TTF (</a:t>
            </a:r>
            <a:r>
              <a:rPr lang="en-US" sz="2200" b="1" dirty="0" err="1">
                <a:solidFill>
                  <a:srgbClr val="005197"/>
                </a:solidFill>
                <a:latin typeface="Arial" pitchFamily="34" charset="0"/>
                <a:cs typeface="Arial" pitchFamily="34" charset="0"/>
              </a:rPr>
              <a:t>tiếp</a:t>
            </a:r>
            <a:r>
              <a:rPr lang="en-US" sz="2200" b="1" dirty="0">
                <a:solidFill>
                  <a:srgbClr val="005197"/>
                </a:solidFill>
                <a:latin typeface="Arial" pitchFamily="34" charset="0"/>
                <a:cs typeface="Arial" pitchFamily="34" charset="0"/>
              </a:rPr>
              <a:t>)</a:t>
            </a:r>
          </a:p>
        </p:txBody>
      </p:sp>
      <p:sp>
        <p:nvSpPr>
          <p:cNvPr id="29698" name="TextBox 8"/>
          <p:cNvSpPr txBox="1">
            <a:spLocks noChangeArrowheads="1"/>
          </p:cNvSpPr>
          <p:nvPr/>
        </p:nvSpPr>
        <p:spPr bwMode="auto">
          <a:xfrm>
            <a:off x="381000" y="1143000"/>
            <a:ext cx="8382000" cy="369888"/>
          </a:xfrm>
          <a:prstGeom prst="rect">
            <a:avLst/>
          </a:prstGeom>
          <a:noFill/>
          <a:ln w="9525">
            <a:noFill/>
            <a:miter lim="800000"/>
            <a:headEnd/>
            <a:tailEnd/>
          </a:ln>
        </p:spPr>
        <p:txBody>
          <a:bodyPr>
            <a:spAutoFit/>
          </a:bodyPr>
          <a:lstStyle/>
          <a:p>
            <a:r>
              <a:rPr lang="en-US" b="1">
                <a:solidFill>
                  <a:srgbClr val="005197"/>
                </a:solidFill>
                <a:latin typeface="Arial" charset="0"/>
                <a:cs typeface="Arial" charset="0"/>
              </a:rPr>
              <a:t>Hệ thống phân phối</a:t>
            </a:r>
          </a:p>
        </p:txBody>
      </p:sp>
      <p:sp>
        <p:nvSpPr>
          <p:cNvPr id="2969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29700" name="Picture 2" descr="http://www.truongthanh.com/stores/image/logo%20khach%20hang.jpg"/>
          <p:cNvPicPr>
            <a:picLocks noChangeAspect="1" noChangeArrowheads="1"/>
          </p:cNvPicPr>
          <p:nvPr/>
        </p:nvPicPr>
        <p:blipFill>
          <a:blip r:embed="rId3"/>
          <a:srcRect/>
          <a:stretch>
            <a:fillRect/>
          </a:stretch>
        </p:blipFill>
        <p:spPr bwMode="auto">
          <a:xfrm>
            <a:off x="1228725" y="2914650"/>
            <a:ext cx="6238875" cy="2190750"/>
          </a:xfrm>
          <a:prstGeom prst="rect">
            <a:avLst/>
          </a:prstGeom>
          <a:noFill/>
          <a:ln w="9525">
            <a:noFill/>
            <a:miter lim="800000"/>
            <a:headEnd/>
            <a:tailEnd/>
          </a:ln>
        </p:spPr>
      </p:pic>
      <p:sp>
        <p:nvSpPr>
          <p:cNvPr id="29701" name="TextBox 58"/>
          <p:cNvSpPr txBox="1">
            <a:spLocks noChangeArrowheads="1"/>
          </p:cNvSpPr>
          <p:nvPr/>
        </p:nvSpPr>
        <p:spPr bwMode="auto">
          <a:xfrm>
            <a:off x="457200" y="1676400"/>
            <a:ext cx="8255000" cy="1190625"/>
          </a:xfrm>
          <a:prstGeom prst="rect">
            <a:avLst/>
          </a:prstGeom>
          <a:noFill/>
          <a:ln w="9525">
            <a:noFill/>
            <a:miter lim="800000"/>
            <a:headEnd/>
            <a:tailEnd/>
          </a:ln>
        </p:spPr>
        <p:txBody>
          <a:bodyPr>
            <a:spAutoFit/>
          </a:bodyPr>
          <a:lstStyle/>
          <a:p>
            <a:pPr marL="261938" indent="-261938" algn="just">
              <a:buFont typeface="Wingdings" pitchFamily="2" charset="2"/>
              <a:buChar char="q"/>
            </a:pPr>
            <a:r>
              <a:rPr lang="en-US" b="1">
                <a:solidFill>
                  <a:srgbClr val="005197"/>
                </a:solidFill>
                <a:latin typeface="Arial" charset="0"/>
                <a:cs typeface="Arial" charset="0"/>
              </a:rPr>
              <a:t>Xuất khẩu:</a:t>
            </a:r>
            <a:r>
              <a:rPr lang="en-US">
                <a:solidFill>
                  <a:srgbClr val="005197"/>
                </a:solidFill>
                <a:latin typeface="Arial" charset="0"/>
                <a:cs typeface="Arial" charset="0"/>
              </a:rPr>
              <a:t> 80</a:t>
            </a:r>
            <a:r>
              <a:rPr lang="vi-VN">
                <a:solidFill>
                  <a:srgbClr val="005197"/>
                </a:solidFill>
                <a:latin typeface="Arial" charset="0"/>
                <a:cs typeface="Arial" charset="0"/>
              </a:rPr>
              <a:t>% sản lượng sản phẩm gỗ của TTF là dành cho xuất khẩu đến các thị trường như </a:t>
            </a:r>
            <a:r>
              <a:rPr lang="en-US">
                <a:solidFill>
                  <a:srgbClr val="005197"/>
                </a:solidFill>
                <a:latin typeface="Arial" charset="0"/>
                <a:cs typeface="Arial" charset="0"/>
              </a:rPr>
              <a:t>Hoa Kỳ, </a:t>
            </a:r>
            <a:r>
              <a:rPr lang="vi-VN">
                <a:solidFill>
                  <a:srgbClr val="005197"/>
                </a:solidFill>
                <a:latin typeface="Arial" charset="0"/>
                <a:cs typeface="Arial" charset="0"/>
              </a:rPr>
              <a:t>Châu Âu (Anh, Pháp, Ý, Hà Lan, TBN…), Nhật bản, Úc</a:t>
            </a:r>
            <a:r>
              <a:rPr lang="en-US">
                <a:solidFill>
                  <a:srgbClr val="005197"/>
                </a:solidFill>
                <a:latin typeface="Arial" charset="0"/>
                <a:cs typeface="Arial" charset="0"/>
              </a:rPr>
              <a:t>. Phân phối chủ yếu cho các nhà phân phối nội thất nổi tiếng như: IKEA, ASLEY furniture, Costco, Walmart, Home Retail Group... </a:t>
            </a:r>
            <a:endParaRPr lang="en-US">
              <a:latin typeface="Arial" charset="0"/>
              <a:cs typeface="Arial" charset="0"/>
            </a:endParaRPr>
          </a:p>
        </p:txBody>
      </p:sp>
      <p:sp>
        <p:nvSpPr>
          <p:cNvPr id="29702" name="TextBox 58"/>
          <p:cNvSpPr txBox="1">
            <a:spLocks noChangeArrowheads="1"/>
          </p:cNvSpPr>
          <p:nvPr/>
        </p:nvSpPr>
        <p:spPr bwMode="auto">
          <a:xfrm>
            <a:off x="609600" y="5105400"/>
            <a:ext cx="8255000" cy="1465263"/>
          </a:xfrm>
          <a:prstGeom prst="rect">
            <a:avLst/>
          </a:prstGeom>
          <a:noFill/>
          <a:ln w="9525">
            <a:noFill/>
            <a:miter lim="800000"/>
            <a:headEnd/>
            <a:tailEnd/>
          </a:ln>
        </p:spPr>
        <p:txBody>
          <a:bodyPr>
            <a:spAutoFit/>
          </a:bodyPr>
          <a:lstStyle/>
          <a:p>
            <a:pPr marL="261938" indent="-261938" algn="just">
              <a:buFont typeface="Wingdings" pitchFamily="2" charset="2"/>
              <a:buChar char="q"/>
            </a:pPr>
            <a:r>
              <a:rPr lang="en-US" b="1">
                <a:solidFill>
                  <a:srgbClr val="005197"/>
                </a:solidFill>
                <a:latin typeface="Arial" charset="0"/>
                <a:cs typeface="Arial" charset="0"/>
              </a:rPr>
              <a:t>Trong nước:</a:t>
            </a:r>
            <a:r>
              <a:rPr lang="en-US">
                <a:solidFill>
                  <a:srgbClr val="005197"/>
                </a:solidFill>
                <a:latin typeface="Arial" charset="0"/>
                <a:cs typeface="Arial" charset="0"/>
              </a:rPr>
              <a:t> thiết lập được 33 điểm bán hàng với mạng lưới gồm 5 cửa hàng trực thuộc và 28 đại lý và nhà phân phối liên kết với TTF trên khắp cả nước.</a:t>
            </a:r>
          </a:p>
          <a:p>
            <a:pPr marL="261938" indent="-261938" algn="just">
              <a:buFont typeface="Wingdings" pitchFamily="2" charset="2"/>
              <a:buChar char="q"/>
            </a:pPr>
            <a:r>
              <a:rPr lang="en-US" b="1">
                <a:solidFill>
                  <a:srgbClr val="005197"/>
                </a:solidFill>
                <a:latin typeface="Arial" charset="0"/>
                <a:cs typeface="Arial" charset="0"/>
              </a:rPr>
              <a:t>Trong 2015 sẽ phát triển 3 showroom lớn</a:t>
            </a:r>
            <a:r>
              <a:rPr lang="en-US">
                <a:solidFill>
                  <a:srgbClr val="005197"/>
                </a:solidFill>
                <a:latin typeface="Arial" charset="0"/>
                <a:cs typeface="Arial" charset="0"/>
              </a:rPr>
              <a:t> tại Trung tâm TP.HCM và Hà Nội với quy mô lớn nhằm quảng bá và phát triển kinh doanh mảng nội địa.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9144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200" b="1" dirty="0">
                <a:solidFill>
                  <a:srgbClr val="005197"/>
                </a:solidFill>
                <a:latin typeface="Arial" pitchFamily="34" charset="0"/>
                <a:cs typeface="Arial" pitchFamily="34" charset="0"/>
              </a:rPr>
              <a:t>     I. GIỚI THIỆU CHUNG VỀ TTF (</a:t>
            </a:r>
            <a:r>
              <a:rPr lang="en-US" sz="2200" b="1" dirty="0" err="1">
                <a:solidFill>
                  <a:srgbClr val="005197"/>
                </a:solidFill>
                <a:latin typeface="Arial" pitchFamily="34" charset="0"/>
                <a:cs typeface="Arial" pitchFamily="34" charset="0"/>
              </a:rPr>
              <a:t>tiếp</a:t>
            </a:r>
            <a:r>
              <a:rPr lang="en-US" sz="2200" b="1" dirty="0">
                <a:solidFill>
                  <a:srgbClr val="005197"/>
                </a:solidFill>
                <a:latin typeface="Arial" pitchFamily="34" charset="0"/>
                <a:cs typeface="Arial" pitchFamily="34" charset="0"/>
              </a:rPr>
              <a:t>)</a:t>
            </a:r>
          </a:p>
        </p:txBody>
      </p:sp>
      <p:sp>
        <p:nvSpPr>
          <p:cNvPr id="31746" name="TextBox 8"/>
          <p:cNvSpPr txBox="1">
            <a:spLocks noChangeArrowheads="1"/>
          </p:cNvSpPr>
          <p:nvPr/>
        </p:nvSpPr>
        <p:spPr bwMode="auto">
          <a:xfrm>
            <a:off x="381000" y="1143000"/>
            <a:ext cx="8382000" cy="369888"/>
          </a:xfrm>
          <a:prstGeom prst="rect">
            <a:avLst/>
          </a:prstGeom>
          <a:noFill/>
          <a:ln w="9525">
            <a:noFill/>
            <a:miter lim="800000"/>
            <a:headEnd/>
            <a:tailEnd/>
          </a:ln>
        </p:spPr>
        <p:txBody>
          <a:bodyPr>
            <a:spAutoFit/>
          </a:bodyPr>
          <a:lstStyle/>
          <a:p>
            <a:r>
              <a:rPr lang="en-US" b="1">
                <a:solidFill>
                  <a:srgbClr val="005197"/>
                </a:solidFill>
                <a:latin typeface="Arial" charset="0"/>
                <a:cs typeface="Arial" charset="0"/>
              </a:rPr>
              <a:t>Nguồn nguyên liệu</a:t>
            </a:r>
          </a:p>
        </p:txBody>
      </p:sp>
      <p:sp>
        <p:nvSpPr>
          <p:cNvPr id="31747" name="TextBox 58"/>
          <p:cNvSpPr txBox="1">
            <a:spLocks noChangeArrowheads="1"/>
          </p:cNvSpPr>
          <p:nvPr/>
        </p:nvSpPr>
        <p:spPr bwMode="auto">
          <a:xfrm>
            <a:off x="457200" y="1765300"/>
            <a:ext cx="8255000" cy="3600450"/>
          </a:xfrm>
          <a:prstGeom prst="rect">
            <a:avLst/>
          </a:prstGeom>
          <a:noFill/>
          <a:ln w="9525">
            <a:noFill/>
            <a:miter lim="800000"/>
            <a:headEnd/>
            <a:tailEnd/>
          </a:ln>
        </p:spPr>
        <p:txBody>
          <a:bodyPr>
            <a:spAutoFit/>
          </a:bodyPr>
          <a:lstStyle/>
          <a:p>
            <a:pPr marL="261938" indent="-261938" algn="just">
              <a:buFont typeface="Wingdings" pitchFamily="2" charset="2"/>
              <a:buChar char="q"/>
            </a:pPr>
            <a:r>
              <a:rPr lang="en-US">
                <a:solidFill>
                  <a:srgbClr val="005197"/>
                </a:solidFill>
                <a:latin typeface="Arial" charset="0"/>
                <a:cs typeface="Arial" charset="0"/>
              </a:rPr>
              <a:t>Chủ động cao về nguyên liệu: có chứng chỉ chứng nhận nguồn gốc rõ ràng (trong đó có nhiều loại được cấp FSC)</a:t>
            </a:r>
          </a:p>
          <a:p>
            <a:pPr marL="261938" indent="-261938" algn="just">
              <a:buFont typeface="Wingdings" pitchFamily="2" charset="2"/>
              <a:buChar char="q"/>
            </a:pPr>
            <a:endParaRPr lang="en-US">
              <a:solidFill>
                <a:srgbClr val="005197"/>
              </a:solidFill>
              <a:latin typeface="Arial" charset="0"/>
              <a:cs typeface="Arial" charset="0"/>
            </a:endParaRPr>
          </a:p>
          <a:p>
            <a:pPr marL="261938" indent="-261938" algn="just">
              <a:buFont typeface="Wingdings" pitchFamily="2" charset="2"/>
              <a:buChar char="q"/>
            </a:pPr>
            <a:r>
              <a:rPr lang="en-US">
                <a:solidFill>
                  <a:srgbClr val="005197"/>
                </a:solidFill>
                <a:latin typeface="Arial" charset="0"/>
                <a:cs typeface="Arial" charset="0"/>
              </a:rPr>
              <a:t>Sử dụng 85% gỗ tự nhiên có nguồn gốc từ trong nước và 56% nguồn gỗ công nghiệp từ trong nước (trong khi tỷ lệ nhập khẩu nguyên liệu trung bình của các doanh nghiệp gỗ Việt Nam là 80%)</a:t>
            </a:r>
          </a:p>
          <a:p>
            <a:pPr marL="261938" indent="-261938" algn="just">
              <a:buFont typeface="Wingdings" pitchFamily="2" charset="2"/>
              <a:buChar char="q"/>
            </a:pPr>
            <a:endParaRPr lang="en-US">
              <a:solidFill>
                <a:srgbClr val="005197"/>
              </a:solidFill>
              <a:latin typeface="Arial" charset="0"/>
              <a:cs typeface="Arial" charset="0"/>
            </a:endParaRPr>
          </a:p>
          <a:p>
            <a:pPr marL="261938" indent="-261938" algn="just">
              <a:buFont typeface="Wingdings" pitchFamily="2" charset="2"/>
              <a:buChar char="q"/>
            </a:pPr>
            <a:r>
              <a:rPr lang="en-US">
                <a:solidFill>
                  <a:srgbClr val="005197"/>
                </a:solidFill>
                <a:latin typeface="Arial" charset="0"/>
                <a:cs typeface="Arial" charset="0"/>
              </a:rPr>
              <a:t>Từ năm 2007, TTF đã bắt đầu dự án mua và trồng 100.000 ha rừng sản xuất tại Việt Nam. Hiện tại, Công ty đang sở hữu khoảng 13.000ha rừng đã trồng, diện tích đất có chứng nhận đầu tư là 27.000ha và được chấp thuận chủ trương giao 100.000 ha đất để trồng (tại Phú Yên, Đăk Lăk và Đăk Nông).</a:t>
            </a:r>
          </a:p>
          <a:p>
            <a:pPr marL="261938" indent="-261938" algn="just">
              <a:buFont typeface="Wingdings" pitchFamily="2" charset="2"/>
              <a:buChar char="q"/>
            </a:pPr>
            <a:endParaRPr lang="pt-BR" b="1">
              <a:solidFill>
                <a:srgbClr val="005197"/>
              </a:solidFill>
              <a:latin typeface="Arial" charset="0"/>
              <a:cs typeface="Arial" charset="0"/>
            </a:endParaRPr>
          </a:p>
          <a:p>
            <a:pPr marL="261938" indent="-261938" algn="just">
              <a:buFont typeface="Wingdings" pitchFamily="2" charset="2"/>
              <a:buChar char="q"/>
            </a:pPr>
            <a:endParaRPr lang="en-US" sz="1400" b="1">
              <a:solidFill>
                <a:srgbClr val="005197"/>
              </a:solidFill>
              <a:latin typeface="Arial" charset="0"/>
              <a:cs typeface="Arial" charset="0"/>
            </a:endParaRPr>
          </a:p>
        </p:txBody>
      </p:sp>
      <p:sp>
        <p:nvSpPr>
          <p:cNvPr id="3174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6209</TotalTime>
  <Words>4214</Words>
  <Application>Microsoft Office PowerPoint</Application>
  <PresentationFormat>On-screen Show (4:3)</PresentationFormat>
  <Paragraphs>640</Paragraphs>
  <Slides>24</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Urban</vt:lpstr>
      <vt:lpstr>Bitmap Image</vt:lpstr>
      <vt:lpstr>GIỚI THIỆU  TIỀM NĂNG VÀ CƠ HỘI ĐẦU TƯ VÀO CÔNG TY CỔ PHẦN TẬP ĐOÀN KỸ NGHỆ GỖ TRƯỜNG THÀNH Mã chứng khoán: TTF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Thang Long securities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son.trinhxuan</dc:creator>
  <cp:lastModifiedBy>Mr.Son</cp:lastModifiedBy>
  <cp:revision>896</cp:revision>
  <dcterms:created xsi:type="dcterms:W3CDTF">2012-06-13T08:04:30Z</dcterms:created>
  <dcterms:modified xsi:type="dcterms:W3CDTF">2015-01-31T04:24:52Z</dcterms:modified>
</cp:coreProperties>
</file>